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Lst>
  <p:sldSz cy="5143500" cx="9144000"/>
  <p:notesSz cx="6858000" cy="9144000"/>
  <p:embeddedFontLst>
    <p:embeddedFont>
      <p:font typeface="Roboto"/>
      <p:regular r:id="rId66"/>
      <p:bold r:id="rId67"/>
      <p:italic r:id="rId68"/>
      <p:boldItalic r:id="rId6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font" Target="fonts/Roboto-regular.fntdata"/><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font" Target="fonts/Roboto-italic.fntdata"/><Relationship Id="rId23" Type="http://schemas.openxmlformats.org/officeDocument/2006/relationships/slide" Target="slides/slide18.xml"/><Relationship Id="rId67" Type="http://schemas.openxmlformats.org/officeDocument/2006/relationships/font" Target="fonts/Roboto-bold.fntdata"/><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Roboto-boldItalic.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c6f73a04f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c6f73a0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5fa3b73d46_0_4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5fa3b73d4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5f26431f0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5f26431f0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5f26431f07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5f26431f07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5f74f18b74_1_2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5f74f18b74_1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5fa3b73d46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5fa3b73d46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5fa3b73d46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5fa3b73d4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5f74f18b74_1_2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5f74f18b74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5f74f18b74_1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5f74f18b7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5f74f18b74_1_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5f74f18b74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5f26431f07_0_8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5f26431f07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5f26431f07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5f26431f07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5cef8b6e70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5cef8b6e70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5f26431f07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5f26431f07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5cef8b6e70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5cef8b6e70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Campus obs training session is Monday, August 26th.</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5cef8b6e70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5cef8b6e70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**students will have a hard time finding the </a:t>
            </a:r>
            <a:r>
              <a:rPr lang="en"/>
              <a:t>observatories</a:t>
            </a:r>
            <a:r>
              <a:rPr lang="en"/>
              <a:t> and remembering to print sheets, don’t wait to the last time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5cef8b6e70_0_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5cef8b6e70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5f8245c168_3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5f8245c168_3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5cef8b6e70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5cef8b6e70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Meet with professor each week to go over break down of points so consistent between TAs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5cef8b6e70_0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5cef8b6e70_0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Also a TA google account with add’l powerpoints, can ask me for username/pass, hoping to have the webmaster put links on the AGSO &gt; TA webpage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5cef8b6e70_0_12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5cef8b6e70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5cef8b6e70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5cef8b6e70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5fa3b73d46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5fa3b73d46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5f26431f07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5f26431f07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5cef8b6e70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5cef8b6e70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5cef8b6e70_0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5cef8b6e70_0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5cef8b6e70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5cef8b6e70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5f74f18b7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5f74f18b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5cef8b6e70_0_2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5cef8b6e70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Professor may assign lab groups !!!! Then you don’t need to worry about it; randomize groups but check for diversity among groups (year, major, preferred pronouns)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5f26431f07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5f26431f07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5cef8b6e70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5cef8b6e70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5cef8b6e70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5cef8b6e70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Jodi: Add slide on mathphobia</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5fa3b73d4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5fa3b73d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questions about the lab rather than asking if they have any questions-- often will say they dont need help even when they are making mistakes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5fa3b73d46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5fa3b73d46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5cef8b6e70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5cef8b6e70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5fa3b73d4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5fa3b73d4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5cef8b6e70_0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5cef8b6e70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5cef8b6e70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5cef8b6e70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5cef8b6e70_0_12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5cef8b6e70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Jodi: Mention to grade one page across everyone at the same time. Some people are ESL, be patient and don’t write off immediately</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5f8245c168_3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5f8245c168_3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Even one problem at a time! If there is an important misconception provide a comment, if </a:t>
            </a:r>
            <a:r>
              <a:rPr lang="en"/>
              <a:t>multiple</a:t>
            </a:r>
            <a:r>
              <a:rPr lang="en"/>
              <a:t> groups are having the issue save yourself some time and just bring it up at the beginning of the next lab</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5f8245c168_3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5f8245c168_3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to put aggie id number in summary rather than their name in word doc</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5f26431f0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5f26431f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Fridays are usually meeting days where it can be hard to get research done because time is interrupted, great time for grading!</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5cef8b6e70_0_13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5cef8b6e70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5f74f18b74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5f74f18b74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5fa3b73d46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5fa3b73d46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5fa3b73d46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5fa3b73d4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Roboto"/>
                <a:ea typeface="Roboto"/>
                <a:cs typeface="Roboto"/>
                <a:sym typeface="Roboto"/>
              </a:rPr>
              <a:t>Issues must be reported the instructor IMMEDIATELY. A problem that we’ve seen over the past year is that students will break a rule without realizing it, then break it a second time before being told that the first instance was a problem, leaving the TA and professor to debate over whether there should be two penalties or one</a:t>
            </a:r>
            <a:endParaRPr>
              <a:latin typeface="Roboto"/>
              <a:ea typeface="Roboto"/>
              <a:cs typeface="Roboto"/>
              <a:sym typeface="Roboto"/>
            </a:endParaRPr>
          </a:p>
          <a:p>
            <a:pPr indent="0" lvl="0" marL="0" rtl="0" algn="l">
              <a:spcBef>
                <a:spcPts val="160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5f74f18b74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5f74f18b74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5cef8b6e70_0_1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5cef8b6e70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5cef8b6e70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5cef8b6e70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5f74f18b74_1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5f74f18b74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5cef8b6e70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5cef8b6e70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5fa3b73d4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5fa3b73d4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5f74f18b74_1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5f74f18b74_1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5cef8b6e70_0_1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5cef8b6e70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c6f73a04f_0_4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c6f73a04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c6f73a04f_0_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c6f73a04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5cef8b6e70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5cef8b6e70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c6f73a04f_0_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c6f73a04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generation students </a:t>
            </a:r>
            <a:r>
              <a:rPr lang="en" sz="1050">
                <a:solidFill>
                  <a:srgbClr val="333333"/>
                </a:solidFill>
              </a:rPr>
              <a:t>bring different challenges and strengths than the more traditional college-going students. For example, these students (1) May need help in developing a better understanding about the college experience, (2) Are often academically under-prepared and lack confidence with mathematics and writing, (3) Can have difficulty affording college and lack the finances to participate in social life, study abroad, or events that include additional costs, (4) May not have support from home regarding the pressure and stress of college.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5f74f18b74_1_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5f74f18b74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5fa3b73d46_0_2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5fa3b73d46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1600"/>
              </a:spcBef>
              <a:spcAft>
                <a:spcPts val="0"/>
              </a:spcAft>
              <a:buClr>
                <a:schemeClr val="lt1"/>
              </a:buClr>
              <a:buSzPts val="1200"/>
              <a:buChar char="○"/>
              <a:defRPr sz="1200">
                <a:solidFill>
                  <a:schemeClr val="lt1"/>
                </a:solidFill>
              </a:defRPr>
            </a:lvl2pPr>
            <a:lvl3pPr indent="-304800" lvl="2" marL="1371600">
              <a:spcBef>
                <a:spcPts val="1600"/>
              </a:spcBef>
              <a:spcAft>
                <a:spcPts val="0"/>
              </a:spcAft>
              <a:buClr>
                <a:schemeClr val="lt1"/>
              </a:buClr>
              <a:buSzPts val="1200"/>
              <a:buChar char="■"/>
              <a:defRPr sz="1200">
                <a:solidFill>
                  <a:schemeClr val="lt1"/>
                </a:solidFill>
              </a:defRPr>
            </a:lvl3pPr>
            <a:lvl4pPr indent="-304800" lvl="3" marL="1828800">
              <a:spcBef>
                <a:spcPts val="1600"/>
              </a:spcBef>
              <a:spcAft>
                <a:spcPts val="0"/>
              </a:spcAft>
              <a:buClr>
                <a:schemeClr val="lt1"/>
              </a:buClr>
              <a:buSzPts val="1200"/>
              <a:buChar char="●"/>
              <a:defRPr sz="1200">
                <a:solidFill>
                  <a:schemeClr val="lt1"/>
                </a:solidFill>
              </a:defRPr>
            </a:lvl4pPr>
            <a:lvl5pPr indent="-304800" lvl="4" marL="2286000">
              <a:spcBef>
                <a:spcPts val="1600"/>
              </a:spcBef>
              <a:spcAft>
                <a:spcPts val="0"/>
              </a:spcAft>
              <a:buClr>
                <a:schemeClr val="lt1"/>
              </a:buClr>
              <a:buSzPts val="1200"/>
              <a:buChar char="○"/>
              <a:defRPr sz="1200">
                <a:solidFill>
                  <a:schemeClr val="lt1"/>
                </a:solidFill>
              </a:defRPr>
            </a:lvl5pPr>
            <a:lvl6pPr indent="-304800" lvl="5" marL="2743200">
              <a:spcBef>
                <a:spcPts val="1600"/>
              </a:spcBef>
              <a:spcAft>
                <a:spcPts val="0"/>
              </a:spcAft>
              <a:buClr>
                <a:schemeClr val="lt1"/>
              </a:buClr>
              <a:buSzPts val="1200"/>
              <a:buChar char="■"/>
              <a:defRPr sz="1200">
                <a:solidFill>
                  <a:schemeClr val="lt1"/>
                </a:solidFill>
              </a:defRPr>
            </a:lvl6pPr>
            <a:lvl7pPr indent="-304800" lvl="6" marL="3200400">
              <a:spcBef>
                <a:spcPts val="1600"/>
              </a:spcBef>
              <a:spcAft>
                <a:spcPts val="0"/>
              </a:spcAft>
              <a:buClr>
                <a:schemeClr val="lt1"/>
              </a:buClr>
              <a:buSzPts val="1200"/>
              <a:buChar char="●"/>
              <a:defRPr sz="1200">
                <a:solidFill>
                  <a:schemeClr val="lt1"/>
                </a:solidFill>
              </a:defRPr>
            </a:lvl7pPr>
            <a:lvl8pPr indent="-304800" lvl="7" marL="3657600">
              <a:spcBef>
                <a:spcPts val="1600"/>
              </a:spcBef>
              <a:spcAft>
                <a:spcPts val="0"/>
              </a:spcAft>
              <a:buClr>
                <a:schemeClr val="lt1"/>
              </a:buClr>
              <a:buSzPts val="1200"/>
              <a:buChar char="○"/>
              <a:defRPr sz="1200">
                <a:solidFill>
                  <a:schemeClr val="lt1"/>
                </a:solidFill>
              </a:defRPr>
            </a:lvl8pPr>
            <a:lvl9pPr indent="-304800" lvl="8" marL="4114800">
              <a:spcBef>
                <a:spcPts val="1600"/>
              </a:spcBef>
              <a:spcAft>
                <a:spcPts val="160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astronomy.nmsu.edu/astro"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4.png"/><Relationship Id="rId4" Type="http://schemas.openxmlformats.org/officeDocument/2006/relationships/hyperlink" Target="http://astronomy.nmsu.edu/undergraduate/110-campus-observatory/"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docs.google.com/document/d/12Lem3vdSd6wRcxZ6KeWiF4JyGmbJiG1SO9gMaUsBR0s/edit?usp=sharin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astronomy.nmsu.edu/graduate/agso/teaching/lab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drive.google.com/open?id=1lxP93Cgb-Kbv6nMiuxur7gN-8L10YdCr"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1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11.pn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hyperlink" Target="http://studenthandbook.nmsu.edu/student-code-of-conduct/academic-misconduct/" TargetMode="External"/><Relationship Id="rId4" Type="http://schemas.openxmlformats.org/officeDocument/2006/relationships/hyperlink" Target="http://nmsu.libguides.com/plagiaris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13.png"/><Relationship Id="rId4" Type="http://schemas.openxmlformats.org/officeDocument/2006/relationships/image" Target="../media/image1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hyperlink" Target="mailto:jonmrees@nmsu.edu" TargetMode="External"/><Relationship Id="rId4" Type="http://schemas.openxmlformats.org/officeDocument/2006/relationships/hyperlink" Target="mailto:decolib@nmsu.edu"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hyperlink" Target="http://schoolreforminitiative.org/doc/probing_questions_guide.pdf" TargetMode="External"/><Relationship Id="rId4" Type="http://schemas.openxmlformats.org/officeDocument/2006/relationships/hyperlink" Target="http://astronomy.nmsu.edu/holtz/dept/handbook.pdf" TargetMode="External"/><Relationship Id="rId5" Type="http://schemas.openxmlformats.org/officeDocument/2006/relationships/hyperlink" Target="https://www.cmu.edu/teaching/resources/PublicationsArchives/CollectedWisdom/collectwisdom-teachingstrategies.pdf" TargetMode="External"/><Relationship Id="rId6" Type="http://schemas.openxmlformats.org/officeDocument/2006/relationships/hyperlink" Target="https://teaching.nmsu.edu"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png"/><Relationship Id="rId5" Type="http://schemas.openxmlformats.org/officeDocument/2006/relationships/image" Target="../media/image10.png"/><Relationship Id="rId6"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7.png"/><Relationship Id="rId6"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ctrTitle"/>
          </p:nvPr>
        </p:nvSpPr>
        <p:spPr>
          <a:xfrm>
            <a:off x="390525" y="1819275"/>
            <a:ext cx="8222100" cy="933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TA Training</a:t>
            </a:r>
            <a:endParaRPr b="1"/>
          </a:p>
        </p:txBody>
      </p:sp>
      <p:sp>
        <p:nvSpPr>
          <p:cNvPr id="68" name="Google Shape;68;p13"/>
          <p:cNvSpPr txBox="1"/>
          <p:nvPr>
            <p:ph idx="1" type="subTitle"/>
          </p:nvPr>
        </p:nvSpPr>
        <p:spPr>
          <a:xfrm>
            <a:off x="390525" y="2789130"/>
            <a:ext cx="8222100" cy="43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Nancy Chanover and Annie Hedlund</a:t>
            </a:r>
            <a:endParaRPr sz="2400"/>
          </a:p>
          <a:p>
            <a:pPr indent="0" lvl="0" marL="0" rtl="0" algn="l">
              <a:spcBef>
                <a:spcPts val="0"/>
              </a:spcBef>
              <a:spcAft>
                <a:spcPts val="0"/>
              </a:spcAft>
              <a:buNone/>
            </a:pPr>
            <a:r>
              <a:t/>
            </a:r>
            <a:endParaRPr sz="2400"/>
          </a:p>
          <a:p>
            <a:pPr indent="0" lvl="0" marL="0" rtl="0" algn="l">
              <a:spcBef>
                <a:spcPts val="0"/>
              </a:spcBef>
              <a:spcAft>
                <a:spcPts val="0"/>
              </a:spcAft>
              <a:buNone/>
            </a:pPr>
            <a:r>
              <a:rPr lang="en" sz="2400"/>
              <a:t>August 19, 2019</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2"/>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people learn: Prior Knowledge</a:t>
            </a:r>
            <a:endParaRPr/>
          </a:p>
        </p:txBody>
      </p:sp>
      <p:sp>
        <p:nvSpPr>
          <p:cNvPr id="133" name="Google Shape;133;p22"/>
          <p:cNvSpPr txBox="1"/>
          <p:nvPr>
            <p:ph idx="1" type="body"/>
          </p:nvPr>
        </p:nvSpPr>
        <p:spPr>
          <a:xfrm>
            <a:off x="295275" y="1766800"/>
            <a:ext cx="8620200" cy="318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A</a:t>
            </a:r>
            <a:r>
              <a:rPr lang="en" sz="1400"/>
              <a:t>s a network of knowledge, schemas influence the way new information is integrated. Therefore, when new information is not connected to a schema, it is difficult to recall. And information that is inconsistent with a person’s schemas is also difficult to recall. Thus it is important for us to have a sense of our students’ current knowledge network.</a:t>
            </a:r>
            <a:endParaRPr sz="1400"/>
          </a:p>
          <a:p>
            <a:pPr indent="0" lvl="0" marL="0" rtl="0" algn="l">
              <a:spcBef>
                <a:spcPts val="1600"/>
              </a:spcBef>
              <a:spcAft>
                <a:spcPts val="0"/>
              </a:spcAft>
              <a:buNone/>
            </a:pPr>
            <a:r>
              <a:rPr lang="en" sz="1400"/>
              <a:t>Prior knowledge</a:t>
            </a:r>
            <a:endParaRPr sz="1400"/>
          </a:p>
          <a:p>
            <a:pPr indent="-317500" lvl="0" marL="457200" rtl="0" algn="l">
              <a:spcBef>
                <a:spcPts val="1600"/>
              </a:spcBef>
              <a:spcAft>
                <a:spcPts val="0"/>
              </a:spcAft>
              <a:buSzPts val="1400"/>
              <a:buChar char="●"/>
            </a:pPr>
            <a:r>
              <a:rPr lang="en" sz="1400"/>
              <a:t>is based on each person’s life experiences.</a:t>
            </a:r>
            <a:endParaRPr sz="1400"/>
          </a:p>
          <a:p>
            <a:pPr indent="-317500" lvl="0" marL="457200" rtl="0" algn="l">
              <a:spcBef>
                <a:spcPts val="0"/>
              </a:spcBef>
              <a:spcAft>
                <a:spcPts val="0"/>
              </a:spcAft>
              <a:buSzPts val="1400"/>
              <a:buChar char="●"/>
            </a:pPr>
            <a:r>
              <a:rPr lang="en" sz="1400"/>
              <a:t>is persistent. People don’t change their schemas simply because an expert or instructor says something else is true. An existing schema can hinder learning new information.</a:t>
            </a:r>
            <a:endParaRPr sz="1400"/>
          </a:p>
          <a:p>
            <a:pPr indent="-317500" lvl="0" marL="457200" rtl="0" algn="l">
              <a:spcBef>
                <a:spcPts val="0"/>
              </a:spcBef>
              <a:spcAft>
                <a:spcPts val="0"/>
              </a:spcAft>
              <a:buSzPts val="1400"/>
              <a:buChar char="●"/>
            </a:pPr>
            <a:r>
              <a:rPr lang="en" sz="1400"/>
              <a:t>is always the beginning of new knowledge; new knowledge builds on existing knowledge.</a:t>
            </a:r>
            <a:endParaRPr sz="1400"/>
          </a:p>
          <a:p>
            <a:pPr indent="0" lvl="0" marL="0" rtl="0" algn="l">
              <a:spcBef>
                <a:spcPts val="1600"/>
              </a:spcBef>
              <a:spcAft>
                <a:spcPts val="1600"/>
              </a:spcAft>
              <a:buNone/>
            </a:pPr>
            <a:r>
              <a:rPr lang="en" sz="1400"/>
              <a:t>In order to communicate with someone, you need to find a common language based on prior knowledge.</a:t>
            </a:r>
            <a:endParaRPr sz="1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3"/>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the purpose of the lab section?</a:t>
            </a:r>
            <a:endParaRPr/>
          </a:p>
        </p:txBody>
      </p:sp>
      <p:sp>
        <p:nvSpPr>
          <p:cNvPr id="139" name="Google Shape;139;p23"/>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Brainstorm and discuss for 3 min...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the purpose of the lab section?</a:t>
            </a:r>
            <a:endParaRPr/>
          </a:p>
        </p:txBody>
      </p:sp>
      <p:sp>
        <p:nvSpPr>
          <p:cNvPr id="145" name="Google Shape;145;p2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is a complementary form of instruction that goes along with the lecture</a:t>
            </a:r>
            <a:endParaRPr/>
          </a:p>
          <a:p>
            <a:pPr indent="0" lvl="0" marL="0" rtl="0" algn="l">
              <a:spcBef>
                <a:spcPts val="1600"/>
              </a:spcBef>
              <a:spcAft>
                <a:spcPts val="0"/>
              </a:spcAft>
              <a:buNone/>
            </a:pPr>
            <a:r>
              <a:rPr lang="en"/>
              <a:t>Intended to augment or drill deeper into certain topics</a:t>
            </a:r>
            <a:endParaRPr/>
          </a:p>
          <a:p>
            <a:pPr indent="0" lvl="0" marL="0" rtl="0" algn="l">
              <a:spcBef>
                <a:spcPts val="1600"/>
              </a:spcBef>
              <a:spcAft>
                <a:spcPts val="0"/>
              </a:spcAft>
              <a:buNone/>
            </a:pPr>
            <a:r>
              <a:rPr lang="en"/>
              <a:t>Intended to provide instruction using a different mode of learning (doing, discovery)</a:t>
            </a:r>
            <a:endParaRPr/>
          </a:p>
          <a:p>
            <a:pPr indent="0" lvl="0" marL="0" rtl="0" algn="l">
              <a:spcBef>
                <a:spcPts val="1600"/>
              </a:spcBef>
              <a:spcAft>
                <a:spcPts val="1600"/>
              </a:spcAft>
              <a:buNone/>
            </a:pPr>
            <a:r>
              <a:rPr b="1" lang="en"/>
              <a:t>Each professor will have their own views of how the labs should fit into what is going on in the class.  It is important that you discuss this with them EACH WEEK before lab so you know how to make it fit with the rest of the course.</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Canvas Intro</a:t>
            </a:r>
            <a:endParaRPr/>
          </a:p>
        </p:txBody>
      </p:sp>
      <p:sp>
        <p:nvSpPr>
          <p:cNvPr id="151" name="Google Shape;151;p25"/>
          <p:cNvSpPr txBox="1"/>
          <p:nvPr>
            <p:ph idx="1" type="body"/>
          </p:nvPr>
        </p:nvSpPr>
        <p:spPr>
          <a:xfrm>
            <a:off x="460950" y="1719050"/>
            <a:ext cx="8222100" cy="311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The Learning Management System used at NMSU is Canvas.  It can be used for course content delivery, chat rooms, video meetings, posting materials, assignment submission, grading, etc.</a:t>
            </a:r>
            <a:endParaRPr/>
          </a:p>
          <a:p>
            <a:pPr indent="0" lvl="0" marL="0" rtl="0" algn="l">
              <a:spcBef>
                <a:spcPts val="1600"/>
              </a:spcBef>
              <a:spcAft>
                <a:spcPts val="0"/>
              </a:spcAft>
              <a:buNone/>
            </a:pPr>
            <a:r>
              <a:rPr lang="en"/>
              <a:t>All undergraduate Astronomy courses will have a Canvas page.</a:t>
            </a:r>
            <a:endParaRPr/>
          </a:p>
          <a:p>
            <a:pPr indent="0" lvl="0" marL="0" rtl="0" algn="l">
              <a:spcBef>
                <a:spcPts val="1600"/>
              </a:spcBef>
              <a:spcAft>
                <a:spcPts val="0"/>
              </a:spcAft>
              <a:buNone/>
            </a:pPr>
            <a:r>
              <a:rPr lang="en"/>
              <a:t>The lab info can added to the general course info.</a:t>
            </a:r>
            <a:endParaRPr/>
          </a:p>
          <a:p>
            <a:pPr indent="0" lvl="0" marL="0" rtl="0" algn="l">
              <a:spcBef>
                <a:spcPts val="1600"/>
              </a:spcBef>
              <a:spcAft>
                <a:spcPts val="0"/>
              </a:spcAft>
              <a:buNone/>
            </a:pPr>
            <a:r>
              <a:rPr lang="en">
                <a:solidFill>
                  <a:srgbClr val="FF0000"/>
                </a:solidFill>
              </a:rPr>
              <a:t>First step: ask your professor to add you as a TA within Canvas!</a:t>
            </a:r>
            <a:endParaRPr>
              <a:solidFill>
                <a:srgbClr val="FF0000"/>
              </a:solidFill>
            </a:endParaRPr>
          </a:p>
          <a:p>
            <a:pPr indent="0" lvl="0" marL="0" rtl="0" algn="l">
              <a:spcBef>
                <a:spcPts val="160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id="156" name="Google Shape;156;p26"/>
          <p:cNvPicPr preferRelativeResize="0"/>
          <p:nvPr/>
        </p:nvPicPr>
        <p:blipFill>
          <a:blip r:embed="rId3">
            <a:alphaModFix/>
          </a:blip>
          <a:stretch>
            <a:fillRect/>
          </a:stretch>
        </p:blipFill>
        <p:spPr>
          <a:xfrm>
            <a:off x="1623063" y="200025"/>
            <a:ext cx="5897885" cy="483869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pic>
        <p:nvPicPr>
          <p:cNvPr id="161" name="Google Shape;161;p27"/>
          <p:cNvPicPr preferRelativeResize="0"/>
          <p:nvPr/>
        </p:nvPicPr>
        <p:blipFill>
          <a:blip r:embed="rId3">
            <a:alphaModFix/>
          </a:blip>
          <a:stretch>
            <a:fillRect/>
          </a:stretch>
        </p:blipFill>
        <p:spPr>
          <a:xfrm>
            <a:off x="1029063" y="76200"/>
            <a:ext cx="7085869" cy="483870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Lab Manual Intro</a:t>
            </a:r>
            <a:endParaRPr/>
          </a:p>
        </p:txBody>
      </p:sp>
      <p:sp>
        <p:nvSpPr>
          <p:cNvPr id="167" name="Google Shape;167;p28"/>
          <p:cNvSpPr txBox="1"/>
          <p:nvPr>
            <p:ph idx="1" type="body"/>
          </p:nvPr>
        </p:nvSpPr>
        <p:spPr>
          <a:xfrm>
            <a:off x="504825" y="1743075"/>
            <a:ext cx="8305800" cy="323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t> There are generally two separate lab manuals, one for ASTR 105G and one for ASTR 110G.  They are available here:  </a:t>
            </a:r>
            <a:r>
              <a:rPr lang="en" sz="1700" u="sng">
                <a:solidFill>
                  <a:schemeClr val="hlink"/>
                </a:solidFill>
                <a:hlinkClick r:id="rId3"/>
              </a:rPr>
              <a:t>http://astronomy.nmsu.edu/astro</a:t>
            </a:r>
            <a:r>
              <a:rPr lang="en" sz="1700"/>
              <a:t>/</a:t>
            </a:r>
            <a:endParaRPr sz="1700"/>
          </a:p>
          <a:p>
            <a:pPr indent="0" lvl="0" marL="0" rtl="0" algn="l">
              <a:spcBef>
                <a:spcPts val="1600"/>
              </a:spcBef>
              <a:spcAft>
                <a:spcPts val="0"/>
              </a:spcAft>
              <a:buNone/>
            </a:pPr>
            <a:r>
              <a:rPr lang="en" sz="1700"/>
              <a:t>There are more labs than weeks in the semester, so your instructor will tell you which labs they want to do and on which weeks.</a:t>
            </a:r>
            <a:endParaRPr sz="1700"/>
          </a:p>
          <a:p>
            <a:pPr indent="0" lvl="0" marL="0" rtl="0" algn="l">
              <a:lnSpc>
                <a:spcPct val="114000"/>
              </a:lnSpc>
              <a:spcBef>
                <a:spcPts val="1600"/>
              </a:spcBef>
              <a:spcAft>
                <a:spcPts val="0"/>
              </a:spcAft>
              <a:buNone/>
            </a:pPr>
            <a:r>
              <a:rPr lang="en" sz="1700"/>
              <a:t>General flow of a lab session:</a:t>
            </a:r>
            <a:endParaRPr sz="1700"/>
          </a:p>
          <a:p>
            <a:pPr indent="-336550" lvl="0" marL="457200" rtl="0" algn="l">
              <a:spcBef>
                <a:spcPts val="800"/>
              </a:spcBef>
              <a:spcAft>
                <a:spcPts val="0"/>
              </a:spcAft>
              <a:buSzPts val="1700"/>
              <a:buChar char="●"/>
            </a:pPr>
            <a:r>
              <a:rPr lang="en" sz="1700"/>
              <a:t>Intro lecture by the TA</a:t>
            </a:r>
            <a:endParaRPr sz="1700"/>
          </a:p>
          <a:p>
            <a:pPr indent="-336550" lvl="0" marL="457200" rtl="0" algn="l">
              <a:spcBef>
                <a:spcPts val="0"/>
              </a:spcBef>
              <a:spcAft>
                <a:spcPts val="0"/>
              </a:spcAft>
              <a:buSzPts val="1700"/>
              <a:buChar char="●"/>
            </a:pPr>
            <a:r>
              <a:rPr lang="en" sz="1700"/>
              <a:t>Students “doing stuff” (in groups)</a:t>
            </a:r>
            <a:endParaRPr sz="1700"/>
          </a:p>
          <a:p>
            <a:pPr indent="-336550" lvl="0" marL="457200" rtl="0" algn="l">
              <a:spcBef>
                <a:spcPts val="0"/>
              </a:spcBef>
              <a:spcAft>
                <a:spcPts val="0"/>
              </a:spcAft>
              <a:buSzPts val="1700"/>
              <a:buChar char="●"/>
            </a:pPr>
            <a:r>
              <a:rPr lang="en" sz="1700"/>
              <a:t>Students answering questions about what they did (in groups)</a:t>
            </a:r>
            <a:endParaRPr sz="1700"/>
          </a:p>
          <a:p>
            <a:pPr indent="-336550" lvl="0" marL="457200" rtl="0" algn="l">
              <a:spcBef>
                <a:spcPts val="0"/>
              </a:spcBef>
              <a:spcAft>
                <a:spcPts val="0"/>
              </a:spcAft>
              <a:buSzPts val="1700"/>
              <a:buChar char="●"/>
            </a:pPr>
            <a:r>
              <a:rPr lang="en" sz="1700"/>
              <a:t>Students writing up lab summaries to turn in later (individually)</a:t>
            </a:r>
            <a:endParaRPr sz="17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9"/>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Role as a Teaching Assistant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0"/>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Responsibilities I</a:t>
            </a:r>
            <a:endParaRPr/>
          </a:p>
        </p:txBody>
      </p:sp>
      <p:sp>
        <p:nvSpPr>
          <p:cNvPr id="178" name="Google Shape;178;p30"/>
          <p:cNvSpPr txBox="1"/>
          <p:nvPr>
            <p:ph idx="1" type="body"/>
          </p:nvPr>
        </p:nvSpPr>
        <p:spPr>
          <a:xfrm>
            <a:off x="819150" y="1908600"/>
            <a:ext cx="7505700" cy="308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Graduate students will TA lab sections where they are responsible for providing ongoing guidance and feedback while helping students develop independence in their critical thinking and problem solving.  </a:t>
            </a:r>
            <a:endParaRPr/>
          </a:p>
          <a:p>
            <a:pPr indent="0" lvl="0" marL="0" rtl="0" algn="l">
              <a:spcBef>
                <a:spcPts val="1600"/>
              </a:spcBef>
              <a:spcAft>
                <a:spcPts val="0"/>
              </a:spcAft>
              <a:buNone/>
            </a:pPr>
            <a:r>
              <a:rPr lang="en"/>
              <a:t>Graduate students will also host office hours where they will listen to students’ concerns, ask probing questions, explain complicated concepts, and provide individualized support</a:t>
            </a:r>
            <a:endParaRPr/>
          </a:p>
          <a:p>
            <a:pPr indent="0" lvl="0" marL="0" rtl="0" algn="l">
              <a:spcBef>
                <a:spcPts val="1600"/>
              </a:spcBef>
              <a:spcAft>
                <a:spcPts val="1600"/>
              </a:spcAft>
              <a:buNone/>
            </a:pPr>
            <a:r>
              <a:rPr lang="en"/>
              <a:t>As a full time TA, you are expected to work </a:t>
            </a:r>
            <a:r>
              <a:rPr b="1" lang="en"/>
              <a:t>up to</a:t>
            </a:r>
            <a:r>
              <a:rPr lang="en"/>
              <a:t> 20 hrs depending on the workload (½ TAs only 10 hrs)</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1"/>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Responsibilities II</a:t>
            </a:r>
            <a:endParaRPr/>
          </a:p>
        </p:txBody>
      </p:sp>
      <p:sp>
        <p:nvSpPr>
          <p:cNvPr id="184" name="Google Shape;184;p31"/>
          <p:cNvSpPr txBox="1"/>
          <p:nvPr>
            <p:ph idx="1" type="body"/>
          </p:nvPr>
        </p:nvSpPr>
        <p:spPr>
          <a:xfrm>
            <a:off x="819150" y="1806675"/>
            <a:ext cx="7505700" cy="308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Specific responsibilities vary from professor to professor (e.g. grading labs, grading quizzes, grading midterms). </a:t>
            </a:r>
            <a:r>
              <a:rPr b="1" lang="en"/>
              <a:t>Make sure to meet with the professor you are teaching for before lab begins to fill out a TA contract and clarify faculty expectations of the graduate student.</a:t>
            </a:r>
            <a:endParaRPr/>
          </a:p>
          <a:p>
            <a:pPr indent="0" lvl="0" marL="0" rtl="0" algn="l">
              <a:spcBef>
                <a:spcPts val="1600"/>
              </a:spcBef>
              <a:spcAft>
                <a:spcPts val="1600"/>
              </a:spcAft>
              <a:buNone/>
            </a:pPr>
            <a:r>
              <a:rPr lang="en"/>
              <a:t>TAs are encouraged (if not required) to attend the lecture section of the course.  This is an excellent way for you to see how each week’s lab connects to the course material.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Why are we doing this?</a:t>
            </a:r>
            <a:endParaRPr/>
          </a:p>
        </p:txBody>
      </p:sp>
      <p:sp>
        <p:nvSpPr>
          <p:cNvPr id="74" name="Google Shape;74;p14"/>
          <p:cNvSpPr txBox="1"/>
          <p:nvPr>
            <p:ph idx="1" type="body"/>
          </p:nvPr>
        </p:nvSpPr>
        <p:spPr>
          <a:xfrm>
            <a:off x="471900" y="1853050"/>
            <a:ext cx="8222100" cy="32244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Graduate students have historically been thrown into the role of Teaching Assistant with little guidance concerning best practices.</a:t>
            </a:r>
            <a:endParaRPr/>
          </a:p>
          <a:p>
            <a:pPr indent="-342900" lvl="0" marL="457200" rtl="0" algn="l">
              <a:lnSpc>
                <a:spcPct val="114000"/>
              </a:lnSpc>
              <a:spcBef>
                <a:spcPts val="800"/>
              </a:spcBef>
              <a:spcAft>
                <a:spcPts val="0"/>
              </a:spcAft>
              <a:buSzPts val="1800"/>
              <a:buChar char="●"/>
            </a:pPr>
            <a:r>
              <a:rPr lang="en"/>
              <a:t>There is a growing body of knowledge about teaching pedagogy and what works and what doesn’t.</a:t>
            </a:r>
            <a:endParaRPr/>
          </a:p>
          <a:p>
            <a:pPr indent="-342900" lvl="0" marL="457200" rtl="0" algn="l">
              <a:lnSpc>
                <a:spcPct val="114000"/>
              </a:lnSpc>
              <a:spcBef>
                <a:spcPts val="800"/>
              </a:spcBef>
              <a:spcAft>
                <a:spcPts val="0"/>
              </a:spcAft>
              <a:buSzPts val="1800"/>
              <a:buChar char="●"/>
            </a:pPr>
            <a:r>
              <a:rPr lang="en"/>
              <a:t>We want to ensure that all undergraduates enrolled in one of our Astronomy courses have a consistent experience.</a:t>
            </a:r>
            <a:endParaRPr/>
          </a:p>
          <a:p>
            <a:pPr indent="-342900" lvl="0" marL="457200" rtl="0" algn="l">
              <a:lnSpc>
                <a:spcPct val="114000"/>
              </a:lnSpc>
              <a:spcBef>
                <a:spcPts val="800"/>
              </a:spcBef>
              <a:spcAft>
                <a:spcPts val="800"/>
              </a:spcAft>
              <a:buSzPts val="1800"/>
              <a:buChar char="●"/>
            </a:pPr>
            <a:r>
              <a:rPr lang="en"/>
              <a:t>Some of you may have career goals of being an educator, and getting meaningful experience as grad students can help with your job search.</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2"/>
          <p:cNvSpPr txBox="1"/>
          <p:nvPr>
            <p:ph type="title"/>
          </p:nvPr>
        </p:nvSpPr>
        <p:spPr>
          <a:xfrm>
            <a:off x="819150" y="540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Questions to ask the instructor before the semester begins</a:t>
            </a:r>
            <a:endParaRPr/>
          </a:p>
        </p:txBody>
      </p:sp>
      <p:sp>
        <p:nvSpPr>
          <p:cNvPr id="190" name="Google Shape;190;p32"/>
          <p:cNvSpPr txBox="1"/>
          <p:nvPr>
            <p:ph idx="1" type="body"/>
          </p:nvPr>
        </p:nvSpPr>
        <p:spPr>
          <a:xfrm>
            <a:off x="503075" y="1684200"/>
            <a:ext cx="8556600" cy="34593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800"/>
              </a:spcBef>
              <a:spcAft>
                <a:spcPts val="0"/>
              </a:spcAft>
              <a:buSzPts val="1400"/>
              <a:buChar char="●"/>
            </a:pPr>
            <a:r>
              <a:rPr lang="en" sz="1400"/>
              <a:t>What are the main course  goals?</a:t>
            </a:r>
            <a:endParaRPr sz="1400"/>
          </a:p>
          <a:p>
            <a:pPr indent="-317500" lvl="0" marL="457200" rtl="0" algn="l">
              <a:lnSpc>
                <a:spcPct val="100000"/>
              </a:lnSpc>
              <a:spcBef>
                <a:spcPts val="800"/>
              </a:spcBef>
              <a:spcAft>
                <a:spcPts val="0"/>
              </a:spcAft>
              <a:buSzPts val="1400"/>
              <a:buChar char="●"/>
            </a:pPr>
            <a:r>
              <a:rPr lang="en" sz="1400"/>
              <a:t>What will my responsibilities as a TA be?</a:t>
            </a:r>
            <a:endParaRPr sz="1400"/>
          </a:p>
          <a:p>
            <a:pPr indent="-317500" lvl="0" marL="457200" rtl="0" algn="l">
              <a:lnSpc>
                <a:spcPct val="100000"/>
              </a:lnSpc>
              <a:spcBef>
                <a:spcPts val="800"/>
              </a:spcBef>
              <a:spcAft>
                <a:spcPts val="0"/>
              </a:spcAft>
              <a:buSzPts val="1400"/>
              <a:buChar char="●"/>
            </a:pPr>
            <a:r>
              <a:rPr lang="en" sz="1400"/>
              <a:t>What, if any, you expect the students to know or be able to do from prior courses?</a:t>
            </a:r>
            <a:endParaRPr sz="1400"/>
          </a:p>
          <a:p>
            <a:pPr indent="-323850" lvl="0" marL="457200" rtl="0" algn="l">
              <a:lnSpc>
                <a:spcPct val="100000"/>
              </a:lnSpc>
              <a:spcBef>
                <a:spcPts val="800"/>
              </a:spcBef>
              <a:spcAft>
                <a:spcPts val="0"/>
              </a:spcAft>
              <a:buSzPts val="1500"/>
              <a:buChar char="●"/>
            </a:pPr>
            <a:r>
              <a:rPr lang="en" sz="1500"/>
              <a:t>How often will we meet to discuss the course?</a:t>
            </a:r>
            <a:endParaRPr sz="1500"/>
          </a:p>
          <a:p>
            <a:pPr indent="-323850" lvl="0" marL="457200" rtl="0" algn="l">
              <a:lnSpc>
                <a:spcPct val="100000"/>
              </a:lnSpc>
              <a:spcBef>
                <a:spcPts val="800"/>
              </a:spcBef>
              <a:spcAft>
                <a:spcPts val="0"/>
              </a:spcAft>
              <a:buSzPts val="1500"/>
              <a:buChar char="●"/>
            </a:pPr>
            <a:r>
              <a:rPr lang="en" sz="1500"/>
              <a:t>What are the criteria for grading in this course and how can I be sure my grading is calibrated properly to your standards?</a:t>
            </a:r>
            <a:endParaRPr sz="1500"/>
          </a:p>
          <a:p>
            <a:pPr indent="-323850" lvl="0" marL="457200" rtl="0" algn="l">
              <a:lnSpc>
                <a:spcPct val="100000"/>
              </a:lnSpc>
              <a:spcBef>
                <a:spcPts val="800"/>
              </a:spcBef>
              <a:spcAft>
                <a:spcPts val="0"/>
              </a:spcAft>
              <a:buSzPts val="1500"/>
              <a:buChar char="●"/>
            </a:pPr>
            <a:r>
              <a:rPr lang="en" sz="1500"/>
              <a:t>About what policies, if any, do I have authority  to make decisions  and for what issues do you want me to refer questions to you? </a:t>
            </a:r>
            <a:endParaRPr sz="1500"/>
          </a:p>
          <a:p>
            <a:pPr indent="-323850" lvl="0" marL="457200" rtl="0" algn="l">
              <a:lnSpc>
                <a:spcPct val="100000"/>
              </a:lnSpc>
              <a:spcBef>
                <a:spcPts val="800"/>
              </a:spcBef>
              <a:spcAft>
                <a:spcPts val="0"/>
              </a:spcAft>
              <a:buSzPts val="1500"/>
              <a:buChar char="●"/>
            </a:pPr>
            <a:r>
              <a:rPr lang="en" sz="1500"/>
              <a:t>In what ways will my work be evaluated?</a:t>
            </a:r>
            <a:endParaRPr sz="1500"/>
          </a:p>
          <a:p>
            <a:pPr indent="0" lvl="0" marL="0" rtl="0" algn="ctr">
              <a:lnSpc>
                <a:spcPct val="100000"/>
              </a:lnSpc>
              <a:spcBef>
                <a:spcPts val="800"/>
              </a:spcBef>
              <a:spcAft>
                <a:spcPts val="800"/>
              </a:spcAft>
              <a:buNone/>
            </a:pPr>
            <a:r>
              <a:rPr b="1" lang="en" sz="1500">
                <a:solidFill>
                  <a:srgbClr val="FF0000"/>
                </a:solidFill>
              </a:rPr>
              <a:t>BE SURE TO COMPLETE AND SIGN THE TA CONTRACT WITH THE INSTRUCTOR YOU ARE WORKING WITH</a:t>
            </a:r>
            <a:endParaRPr b="1" sz="150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3"/>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Campus Observatory I</a:t>
            </a:r>
            <a:endParaRPr/>
          </a:p>
        </p:txBody>
      </p:sp>
      <p:sp>
        <p:nvSpPr>
          <p:cNvPr id="196" name="Google Shape;196;p33"/>
          <p:cNvSpPr txBox="1"/>
          <p:nvPr>
            <p:ph idx="1" type="body"/>
          </p:nvPr>
        </p:nvSpPr>
        <p:spPr>
          <a:xfrm>
            <a:off x="398850" y="1756325"/>
            <a:ext cx="8346300" cy="323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t>As a part of the ASTR 110 lab, students are required to go to the campus observatory several times per semester.  As a TA it will be your responsibility to help run the campus observatory.</a:t>
            </a:r>
            <a:endParaRPr sz="1700"/>
          </a:p>
          <a:p>
            <a:pPr indent="0" lvl="0" marL="0" rtl="0" algn="l">
              <a:spcBef>
                <a:spcPts val="1600"/>
              </a:spcBef>
              <a:spcAft>
                <a:spcPts val="1600"/>
              </a:spcAft>
              <a:buNone/>
            </a:pPr>
            <a:r>
              <a:rPr lang="en" sz="1700"/>
              <a:t>As a full TA you should volunteer for 2 nights per half of the semester, for a total of 4 nights.  (½ TA’s can sign up for half the number of nights, but may be requested to volunteer for additional nights).</a:t>
            </a:r>
            <a:endParaRPr sz="17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4"/>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Campus Observatory II</a:t>
            </a:r>
            <a:endParaRPr/>
          </a:p>
        </p:txBody>
      </p:sp>
      <p:sp>
        <p:nvSpPr>
          <p:cNvPr id="202" name="Google Shape;202;p34"/>
          <p:cNvSpPr txBox="1"/>
          <p:nvPr>
            <p:ph idx="1" type="body"/>
          </p:nvPr>
        </p:nvSpPr>
        <p:spPr>
          <a:xfrm>
            <a:off x="457200" y="1775775"/>
            <a:ext cx="8229600" cy="319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t>It is important that you are comfortable with knowing what is in the sky and knowing how to operate the telescopes.  There will be a campus observatory training session soon (tentatively on Monday August 26th).</a:t>
            </a:r>
            <a:endParaRPr sz="1700"/>
          </a:p>
          <a:p>
            <a:pPr indent="0" lvl="0" marL="0" rtl="0" algn="l">
              <a:spcBef>
                <a:spcPts val="1600"/>
              </a:spcBef>
              <a:spcAft>
                <a:spcPts val="1600"/>
              </a:spcAft>
              <a:buNone/>
            </a:pPr>
            <a:r>
              <a:rPr lang="en" sz="1700"/>
              <a:t>You will be emailed by the head of campus observatories after 8 pm whether the telescopes will open on a given night.</a:t>
            </a:r>
            <a:endParaRPr sz="17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pic>
        <p:nvPicPr>
          <p:cNvPr id="207" name="Google Shape;207;p35"/>
          <p:cNvPicPr preferRelativeResize="0"/>
          <p:nvPr/>
        </p:nvPicPr>
        <p:blipFill>
          <a:blip r:embed="rId3">
            <a:alphaModFix/>
          </a:blip>
          <a:stretch>
            <a:fillRect/>
          </a:stretch>
        </p:blipFill>
        <p:spPr>
          <a:xfrm>
            <a:off x="184852" y="791037"/>
            <a:ext cx="4183074" cy="4028375"/>
          </a:xfrm>
          <a:prstGeom prst="rect">
            <a:avLst/>
          </a:prstGeom>
          <a:noFill/>
          <a:ln>
            <a:noFill/>
          </a:ln>
        </p:spPr>
      </p:pic>
      <p:sp>
        <p:nvSpPr>
          <p:cNvPr id="208" name="Google Shape;208;p35"/>
          <p:cNvSpPr txBox="1"/>
          <p:nvPr/>
        </p:nvSpPr>
        <p:spPr>
          <a:xfrm>
            <a:off x="4433850" y="4131000"/>
            <a:ext cx="4710300" cy="875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100">
                <a:solidFill>
                  <a:schemeClr val="dk2"/>
                </a:solidFill>
                <a:latin typeface="Roboto"/>
                <a:ea typeface="Roboto"/>
                <a:cs typeface="Roboto"/>
                <a:sym typeface="Roboto"/>
              </a:rPr>
              <a:t>More information about campus observatories can be found here: </a:t>
            </a:r>
            <a:r>
              <a:rPr lang="en" sz="1100" u="sng">
                <a:solidFill>
                  <a:schemeClr val="accent5"/>
                </a:solidFill>
                <a:latin typeface="Roboto"/>
                <a:ea typeface="Roboto"/>
                <a:cs typeface="Roboto"/>
                <a:sym typeface="Roboto"/>
                <a:hlinkClick r:id="rId4">
                  <a:extLst>
                    <a:ext uri="{A12FA001-AC4F-418D-AE19-62706E023703}">
                      <ahyp:hlinkClr val="tx"/>
                    </a:ext>
                  </a:extLst>
                </a:hlinkClick>
              </a:rPr>
              <a:t>http://astronomy.nmsu.edu/undergraduate/110-campus-observatory/</a:t>
            </a:r>
            <a:endParaRPr sz="1100">
              <a:latin typeface="Roboto"/>
              <a:ea typeface="Roboto"/>
              <a:cs typeface="Roboto"/>
              <a:sym typeface="Roboto"/>
            </a:endParaRPr>
          </a:p>
        </p:txBody>
      </p:sp>
      <p:sp>
        <p:nvSpPr>
          <p:cNvPr id="209" name="Google Shape;209;p35"/>
          <p:cNvSpPr/>
          <p:nvPr/>
        </p:nvSpPr>
        <p:spPr>
          <a:xfrm>
            <a:off x="1990075" y="1218050"/>
            <a:ext cx="222900" cy="222900"/>
          </a:xfrm>
          <a:prstGeom prst="smileyFace">
            <a:avLst>
              <a:gd fmla="val 4653" name="adj"/>
            </a:avLst>
          </a:prstGeom>
          <a:solidFill>
            <a:srgbClr val="9900FF"/>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35"/>
          <p:cNvSpPr/>
          <p:nvPr/>
        </p:nvSpPr>
        <p:spPr>
          <a:xfrm>
            <a:off x="3762700" y="3362075"/>
            <a:ext cx="222900" cy="293400"/>
          </a:xfrm>
          <a:prstGeom prst="moon">
            <a:avLst>
              <a:gd fmla="val 50000" name="adj"/>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35"/>
          <p:cNvSpPr txBox="1"/>
          <p:nvPr>
            <p:ph type="title"/>
          </p:nvPr>
        </p:nvSpPr>
        <p:spPr>
          <a:xfrm>
            <a:off x="1487400" y="655900"/>
            <a:ext cx="7505700" cy="9546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Campus Observatory III</a:t>
            </a:r>
            <a:endParaRPr/>
          </a:p>
        </p:txBody>
      </p:sp>
      <p:sp>
        <p:nvSpPr>
          <p:cNvPr id="212" name="Google Shape;212;p35"/>
          <p:cNvSpPr txBox="1"/>
          <p:nvPr/>
        </p:nvSpPr>
        <p:spPr>
          <a:xfrm>
            <a:off x="4470000" y="1819650"/>
            <a:ext cx="4523100" cy="1688700"/>
          </a:xfrm>
          <a:prstGeom prst="rect">
            <a:avLst/>
          </a:prstGeom>
          <a:noFill/>
          <a:ln>
            <a:noFill/>
          </a:ln>
        </p:spPr>
        <p:txBody>
          <a:bodyPr anchorCtr="0" anchor="t" bIns="91425" lIns="91425" spcFirstLastPara="1" rIns="91425" wrap="square" tIns="91425">
            <a:noAutofit/>
          </a:bodyPr>
          <a:lstStyle/>
          <a:p>
            <a:pPr indent="0" lvl="0" marL="0" rtl="0" algn="l">
              <a:spcBef>
                <a:spcPts val="400"/>
              </a:spcBef>
              <a:spcAft>
                <a:spcPts val="0"/>
              </a:spcAft>
              <a:buNone/>
            </a:pPr>
            <a:r>
              <a:rPr lang="en">
                <a:solidFill>
                  <a:schemeClr val="lt2"/>
                </a:solidFill>
                <a:latin typeface="Roboto"/>
                <a:ea typeface="Roboto"/>
                <a:cs typeface="Roboto"/>
                <a:sym typeface="Roboto"/>
              </a:rPr>
              <a:t>The telescopes we regularly make use of at Campus Observatory are:</a:t>
            </a:r>
            <a:endParaRPr>
              <a:solidFill>
                <a:schemeClr val="lt2"/>
              </a:solidFill>
              <a:latin typeface="Roboto"/>
              <a:ea typeface="Roboto"/>
              <a:cs typeface="Roboto"/>
              <a:sym typeface="Roboto"/>
            </a:endParaRPr>
          </a:p>
          <a:p>
            <a:pPr indent="-317500" lvl="0" marL="457200" rtl="0" algn="l">
              <a:spcBef>
                <a:spcPts val="400"/>
              </a:spcBef>
              <a:spcAft>
                <a:spcPts val="0"/>
              </a:spcAft>
              <a:buClr>
                <a:schemeClr val="lt2"/>
              </a:buClr>
              <a:buSzPts val="1400"/>
              <a:buFont typeface="Roboto"/>
              <a:buChar char="●"/>
            </a:pPr>
            <a:r>
              <a:rPr lang="en">
                <a:solidFill>
                  <a:schemeClr val="lt2"/>
                </a:solidFill>
                <a:latin typeface="Roboto"/>
                <a:ea typeface="Roboto"/>
                <a:cs typeface="Roboto"/>
                <a:sym typeface="Roboto"/>
              </a:rPr>
              <a:t>Celestron 11” (North Dome)</a:t>
            </a:r>
            <a:endParaRPr>
              <a:solidFill>
                <a:schemeClr val="lt2"/>
              </a:solidFill>
              <a:latin typeface="Roboto"/>
              <a:ea typeface="Roboto"/>
              <a:cs typeface="Roboto"/>
              <a:sym typeface="Roboto"/>
            </a:endParaRPr>
          </a:p>
          <a:p>
            <a:pPr indent="-317500" lvl="0" marL="457200" rtl="0" algn="l">
              <a:spcBef>
                <a:spcPts val="400"/>
              </a:spcBef>
              <a:spcAft>
                <a:spcPts val="0"/>
              </a:spcAft>
              <a:buClr>
                <a:schemeClr val="lt2"/>
              </a:buClr>
              <a:buSzPts val="1400"/>
              <a:buFont typeface="Roboto"/>
              <a:buChar char="●"/>
            </a:pPr>
            <a:r>
              <a:rPr lang="en">
                <a:solidFill>
                  <a:schemeClr val="lt2"/>
                </a:solidFill>
                <a:latin typeface="Roboto"/>
                <a:ea typeface="Roboto"/>
                <a:cs typeface="Roboto"/>
                <a:sym typeface="Roboto"/>
              </a:rPr>
              <a:t>Celestron 11” (South Dome)</a:t>
            </a:r>
            <a:endParaRPr>
              <a:solidFill>
                <a:schemeClr val="lt2"/>
              </a:solidFill>
              <a:latin typeface="Roboto"/>
              <a:ea typeface="Roboto"/>
              <a:cs typeface="Roboto"/>
              <a:sym typeface="Roboto"/>
            </a:endParaRPr>
          </a:p>
          <a:p>
            <a:pPr indent="-317500" lvl="0" marL="457200" rtl="0" algn="l">
              <a:spcBef>
                <a:spcPts val="400"/>
              </a:spcBef>
              <a:spcAft>
                <a:spcPts val="0"/>
              </a:spcAft>
              <a:buClr>
                <a:schemeClr val="lt2"/>
              </a:buClr>
              <a:buSzPts val="1400"/>
              <a:buFont typeface="Roboto"/>
              <a:buChar char="●"/>
            </a:pPr>
            <a:r>
              <a:rPr lang="en">
                <a:solidFill>
                  <a:schemeClr val="lt2"/>
                </a:solidFill>
                <a:latin typeface="Roboto"/>
                <a:ea typeface="Roboto"/>
                <a:cs typeface="Roboto"/>
                <a:sym typeface="Roboto"/>
              </a:rPr>
              <a:t>Meade 16” Starfinder (Dob)</a:t>
            </a:r>
            <a:endParaRPr>
              <a:solidFill>
                <a:schemeClr val="lt2"/>
              </a:solidFill>
              <a:latin typeface="Roboto"/>
              <a:ea typeface="Roboto"/>
              <a:cs typeface="Roboto"/>
              <a:sym typeface="Roboto"/>
            </a:endParaRPr>
          </a:p>
          <a:p>
            <a:pPr indent="-317500" lvl="0" marL="457200" rtl="0" algn="l">
              <a:spcBef>
                <a:spcPts val="400"/>
              </a:spcBef>
              <a:spcAft>
                <a:spcPts val="400"/>
              </a:spcAft>
              <a:buClr>
                <a:schemeClr val="lt2"/>
              </a:buClr>
              <a:buSzPts val="1400"/>
              <a:buFont typeface="Roboto"/>
              <a:buChar char="●"/>
            </a:pPr>
            <a:r>
              <a:rPr lang="en">
                <a:solidFill>
                  <a:schemeClr val="lt2"/>
                </a:solidFill>
                <a:latin typeface="Roboto"/>
                <a:ea typeface="Roboto"/>
                <a:cs typeface="Roboto"/>
                <a:sym typeface="Roboto"/>
              </a:rPr>
              <a:t>Your eyeball</a:t>
            </a:r>
            <a:endParaRPr>
              <a:solidFill>
                <a:schemeClr val="lt2"/>
              </a:solidFill>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6"/>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Preparing for Class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Before your </a:t>
            </a:r>
            <a:r>
              <a:rPr lang="en">
                <a:solidFill>
                  <a:srgbClr val="FFFF00"/>
                </a:solidFill>
              </a:rPr>
              <a:t>first</a:t>
            </a:r>
            <a:r>
              <a:rPr lang="en"/>
              <a:t> lab</a:t>
            </a:r>
            <a:endParaRPr/>
          </a:p>
        </p:txBody>
      </p:sp>
      <p:sp>
        <p:nvSpPr>
          <p:cNvPr id="223" name="Google Shape;223;p37"/>
          <p:cNvSpPr txBox="1"/>
          <p:nvPr>
            <p:ph idx="1" type="body"/>
          </p:nvPr>
        </p:nvSpPr>
        <p:spPr>
          <a:xfrm>
            <a:off x="259500" y="1699100"/>
            <a:ext cx="8728800" cy="34443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Char char="●"/>
            </a:pPr>
            <a:r>
              <a:rPr lang="en" sz="1700"/>
              <a:t>Create an information sheet for your students (</a:t>
            </a:r>
            <a:r>
              <a:rPr lang="en" sz="1700" u="sng">
                <a:solidFill>
                  <a:schemeClr val="hlink"/>
                </a:solidFill>
                <a:hlinkClick r:id="rId3"/>
              </a:rPr>
              <a:t>template here!</a:t>
            </a:r>
            <a:r>
              <a:rPr lang="en" sz="1700"/>
              <a:t>)!  Details about lab as a part of the astronomy course should be included in the professor’s syllabus, but it can be useful to provide your own contact info and highlight any important details, for example</a:t>
            </a:r>
            <a:endParaRPr sz="1700"/>
          </a:p>
          <a:p>
            <a:pPr indent="-336550" lvl="1" marL="914400" rtl="0" algn="l">
              <a:spcBef>
                <a:spcPts val="0"/>
              </a:spcBef>
              <a:spcAft>
                <a:spcPts val="0"/>
              </a:spcAft>
              <a:buSzPts val="1700"/>
              <a:buChar char="○"/>
            </a:pPr>
            <a:r>
              <a:rPr lang="en" sz="1700"/>
              <a:t>your name, preferred pronouns, email, office number, office hours</a:t>
            </a:r>
            <a:endParaRPr sz="1700"/>
          </a:p>
          <a:p>
            <a:pPr indent="-336550" lvl="1" marL="914400" rtl="0" algn="l">
              <a:spcBef>
                <a:spcPts val="0"/>
              </a:spcBef>
              <a:spcAft>
                <a:spcPts val="0"/>
              </a:spcAft>
              <a:buSzPts val="1700"/>
              <a:buChar char="○"/>
            </a:pPr>
            <a:r>
              <a:rPr lang="en" sz="1700"/>
              <a:t>a schedule of the labs</a:t>
            </a:r>
            <a:endParaRPr sz="1700"/>
          </a:p>
          <a:p>
            <a:pPr indent="-336550" lvl="1" marL="914400" rtl="0" algn="l">
              <a:spcBef>
                <a:spcPts val="0"/>
              </a:spcBef>
              <a:spcAft>
                <a:spcPts val="0"/>
              </a:spcAft>
              <a:buSzPts val="1700"/>
              <a:buChar char="○"/>
            </a:pPr>
            <a:r>
              <a:rPr lang="en" sz="1700"/>
              <a:t>when each half of campus observatories ends (students tend to wait until the last minute!)</a:t>
            </a:r>
            <a:endParaRPr sz="1700"/>
          </a:p>
          <a:p>
            <a:pPr indent="-336550" lvl="1" marL="914400" rtl="0" algn="l">
              <a:spcBef>
                <a:spcPts val="0"/>
              </a:spcBef>
              <a:spcAft>
                <a:spcPts val="0"/>
              </a:spcAft>
              <a:buSzPts val="1700"/>
              <a:buChar char="○"/>
            </a:pPr>
            <a:r>
              <a:rPr lang="en" sz="1700"/>
              <a:t>links to resources (ex. of good/bad summaries, campus </a:t>
            </a:r>
            <a:r>
              <a:rPr lang="en" sz="1700"/>
              <a:t>observatory</a:t>
            </a:r>
            <a:r>
              <a:rPr lang="en" sz="1700"/>
              <a:t> site, link to lab manual, personal webpage…)</a:t>
            </a:r>
            <a:endParaRPr sz="1700"/>
          </a:p>
          <a:p>
            <a:pPr indent="-336550" lvl="0" marL="457200" rtl="0" algn="l">
              <a:spcBef>
                <a:spcPts val="0"/>
              </a:spcBef>
              <a:spcAft>
                <a:spcPts val="0"/>
              </a:spcAft>
              <a:buSzPts val="1700"/>
              <a:buChar char="●"/>
            </a:pPr>
            <a:r>
              <a:rPr lang="en" sz="1700"/>
              <a:t>Review the semester-long lab schedule so you know what’s coming</a:t>
            </a:r>
            <a:endParaRPr sz="17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Before </a:t>
            </a:r>
            <a:r>
              <a:rPr lang="en">
                <a:solidFill>
                  <a:srgbClr val="FFFF00"/>
                </a:solidFill>
              </a:rPr>
              <a:t>each</a:t>
            </a:r>
            <a:r>
              <a:rPr lang="en"/>
              <a:t> lab</a:t>
            </a:r>
            <a:endParaRPr/>
          </a:p>
        </p:txBody>
      </p:sp>
      <p:sp>
        <p:nvSpPr>
          <p:cNvPr id="229" name="Google Shape;229;p38"/>
          <p:cNvSpPr txBox="1"/>
          <p:nvPr>
            <p:ph idx="1" type="body"/>
          </p:nvPr>
        </p:nvSpPr>
        <p:spPr>
          <a:xfrm>
            <a:off x="471900" y="1724025"/>
            <a:ext cx="8222100" cy="3282300"/>
          </a:xfrm>
          <a:prstGeom prst="rect">
            <a:avLst/>
          </a:prstGeom>
        </p:spPr>
        <p:txBody>
          <a:bodyPr anchorCtr="0" anchor="t" bIns="91425" lIns="91425" spcFirstLastPara="1" rIns="91425" wrap="square" tIns="91425">
            <a:noAutofit/>
          </a:bodyPr>
          <a:lstStyle/>
          <a:p>
            <a:pPr indent="-330200" lvl="0" marL="457200" rtl="0" algn="l">
              <a:lnSpc>
                <a:spcPct val="114000"/>
              </a:lnSpc>
              <a:spcBef>
                <a:spcPts val="800"/>
              </a:spcBef>
              <a:spcAft>
                <a:spcPts val="0"/>
              </a:spcAft>
              <a:buSzPts val="1600"/>
              <a:buChar char="●"/>
            </a:pPr>
            <a:r>
              <a:rPr lang="en" sz="1600"/>
              <a:t>Try to remember what it was like when you were learning the same concepts.  What are common misconceptions? What did you struggle with?</a:t>
            </a:r>
            <a:endParaRPr sz="1600"/>
          </a:p>
          <a:p>
            <a:pPr indent="-330200" lvl="0" marL="457200" rtl="0" algn="l">
              <a:lnSpc>
                <a:spcPct val="114000"/>
              </a:lnSpc>
              <a:spcBef>
                <a:spcPts val="800"/>
              </a:spcBef>
              <a:spcAft>
                <a:spcPts val="0"/>
              </a:spcAft>
              <a:buSzPts val="1600"/>
              <a:buChar char="●"/>
            </a:pPr>
            <a:r>
              <a:rPr lang="en" sz="1600"/>
              <a:t>Anticipate likely student questions and consult with professor about the main takeaways from each lab.</a:t>
            </a:r>
            <a:endParaRPr sz="1600"/>
          </a:p>
          <a:p>
            <a:pPr indent="-330200" lvl="0" marL="457200" rtl="0" algn="l">
              <a:lnSpc>
                <a:spcPct val="114000"/>
              </a:lnSpc>
              <a:spcBef>
                <a:spcPts val="800"/>
              </a:spcBef>
              <a:spcAft>
                <a:spcPts val="0"/>
              </a:spcAft>
              <a:buSzPts val="1600"/>
              <a:buChar char="●"/>
            </a:pPr>
            <a:r>
              <a:rPr lang="en" sz="1600"/>
              <a:t>Make sure to </a:t>
            </a:r>
            <a:r>
              <a:rPr b="1" lang="en" sz="1600"/>
              <a:t>actually do the entire lab </a:t>
            </a:r>
            <a:r>
              <a:rPr lang="en" sz="1600"/>
              <a:t>before you teach, don’t just skim it! It’s important for you to fully understand each step of the lab, have approximate correct values/written explanations, and to think about where the students might get hung up.</a:t>
            </a:r>
            <a:endParaRPr sz="1600"/>
          </a:p>
          <a:p>
            <a:pPr indent="-330200" lvl="0" marL="457200" rtl="0" algn="l">
              <a:lnSpc>
                <a:spcPct val="114000"/>
              </a:lnSpc>
              <a:spcBef>
                <a:spcPts val="800"/>
              </a:spcBef>
              <a:spcAft>
                <a:spcPts val="800"/>
              </a:spcAft>
              <a:buSzPts val="1600"/>
              <a:buChar char="●"/>
            </a:pPr>
            <a:r>
              <a:rPr lang="en" sz="1600"/>
              <a:t>The weekly TA meeting is a really good place to learn about the lab, and/or watching someone else do it.</a:t>
            </a:r>
            <a:endParaRPr sz="16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9"/>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Introduction to the lab</a:t>
            </a:r>
            <a:endParaRPr/>
          </a:p>
        </p:txBody>
      </p:sp>
      <p:sp>
        <p:nvSpPr>
          <p:cNvPr id="235" name="Google Shape;235;p39"/>
          <p:cNvSpPr txBox="1"/>
          <p:nvPr>
            <p:ph idx="1" type="body"/>
          </p:nvPr>
        </p:nvSpPr>
        <p:spPr>
          <a:xfrm>
            <a:off x="420450" y="1800300"/>
            <a:ext cx="8325000" cy="334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Many TAs give a short presentation at the beginning of lab to give an overview of the key concepts and explain the lab.  Try to: </a:t>
            </a:r>
            <a:endParaRPr/>
          </a:p>
          <a:p>
            <a:pPr indent="-342900" lvl="0" marL="457200" rtl="0" algn="l">
              <a:spcBef>
                <a:spcPts val="1600"/>
              </a:spcBef>
              <a:spcAft>
                <a:spcPts val="0"/>
              </a:spcAft>
              <a:buSzPts val="1800"/>
              <a:buChar char="●"/>
            </a:pPr>
            <a:r>
              <a:rPr lang="en"/>
              <a:t>Reinforce and emphasize the main points addressed in the lab</a:t>
            </a:r>
            <a:endParaRPr/>
          </a:p>
          <a:p>
            <a:pPr indent="-342900" lvl="0" marL="457200" rtl="0" algn="l">
              <a:spcBef>
                <a:spcPts val="0"/>
              </a:spcBef>
              <a:spcAft>
                <a:spcPts val="0"/>
              </a:spcAft>
              <a:buSzPts val="1800"/>
              <a:buChar char="●"/>
            </a:pPr>
            <a:r>
              <a:rPr lang="en"/>
              <a:t>Review and clarify difficult material with new examples</a:t>
            </a:r>
            <a:endParaRPr/>
          </a:p>
          <a:p>
            <a:pPr indent="-342900" lvl="0" marL="457200" rtl="0" algn="l">
              <a:spcBef>
                <a:spcPts val="0"/>
              </a:spcBef>
              <a:spcAft>
                <a:spcPts val="0"/>
              </a:spcAft>
              <a:buSzPts val="1800"/>
              <a:buChar char="●"/>
            </a:pPr>
            <a:r>
              <a:rPr lang="en"/>
              <a:t>Explain new methods of analysis or problem-solving</a:t>
            </a:r>
            <a:endParaRPr/>
          </a:p>
          <a:p>
            <a:pPr indent="-342900" lvl="0" marL="457200" rtl="0" algn="l">
              <a:spcBef>
                <a:spcPts val="0"/>
              </a:spcBef>
              <a:spcAft>
                <a:spcPts val="0"/>
              </a:spcAft>
              <a:buSzPts val="1800"/>
              <a:buChar char="●"/>
            </a:pPr>
            <a:r>
              <a:rPr lang="en"/>
              <a:t>Address misunderstandings</a:t>
            </a:r>
            <a:endParaRPr/>
          </a:p>
          <a:p>
            <a:pPr indent="-342900" lvl="0" marL="457200" rtl="0" algn="l">
              <a:spcBef>
                <a:spcPts val="0"/>
              </a:spcBef>
              <a:spcAft>
                <a:spcPts val="0"/>
              </a:spcAft>
              <a:buSzPts val="1800"/>
              <a:buChar char="●"/>
            </a:pPr>
            <a:r>
              <a:rPr lang="en"/>
              <a:t>Highlight tricky portions of the lab</a:t>
            </a:r>
            <a:endParaRPr/>
          </a:p>
          <a:p>
            <a:pPr indent="0" lvl="0" marL="0" rtl="0" algn="l">
              <a:spcBef>
                <a:spcPts val="1600"/>
              </a:spcBef>
              <a:spcAft>
                <a:spcPts val="1600"/>
              </a:spcAft>
              <a:buNone/>
            </a:pPr>
            <a:r>
              <a:rPr lang="en"/>
              <a:t>Pre-made presentations for the labs can be found here: </a:t>
            </a:r>
            <a:r>
              <a:rPr lang="en" sz="1100" u="sng">
                <a:solidFill>
                  <a:schemeClr val="hlink"/>
                </a:solidFill>
                <a:latin typeface="Arial"/>
                <a:ea typeface="Arial"/>
                <a:cs typeface="Arial"/>
                <a:sym typeface="Arial"/>
                <a:hlinkClick r:id="rId3"/>
              </a:rPr>
              <a:t>http://astronomy.nmsu.edu/graduate/agso/teaching/labs/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0"/>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In the Classroom</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1"/>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General Classroom Conduct I</a:t>
            </a:r>
            <a:endParaRPr/>
          </a:p>
        </p:txBody>
      </p:sp>
      <p:sp>
        <p:nvSpPr>
          <p:cNvPr id="246" name="Google Shape;246;p41"/>
          <p:cNvSpPr txBox="1"/>
          <p:nvPr>
            <p:ph idx="1" type="body"/>
          </p:nvPr>
        </p:nvSpPr>
        <p:spPr>
          <a:xfrm>
            <a:off x="448500" y="1737950"/>
            <a:ext cx="8325900" cy="34056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Start and end each class decisively (e.g. “Ok, let’s get started now” or “That’s all for today”)</a:t>
            </a:r>
            <a:endParaRPr/>
          </a:p>
          <a:p>
            <a:pPr indent="-342900" lvl="0" marL="457200" rtl="0" algn="l">
              <a:lnSpc>
                <a:spcPct val="114000"/>
              </a:lnSpc>
              <a:spcBef>
                <a:spcPts val="800"/>
              </a:spcBef>
              <a:spcAft>
                <a:spcPts val="0"/>
              </a:spcAft>
              <a:buSzPts val="1800"/>
              <a:buChar char="●"/>
            </a:pPr>
            <a:r>
              <a:rPr lang="en"/>
              <a:t>Expect noise at times, but when you need attention of the entire class …</a:t>
            </a:r>
            <a:endParaRPr/>
          </a:p>
          <a:p>
            <a:pPr indent="-317500" lvl="1" marL="914400" rtl="0" algn="l">
              <a:lnSpc>
                <a:spcPct val="114000"/>
              </a:lnSpc>
              <a:spcBef>
                <a:spcPts val="800"/>
              </a:spcBef>
              <a:spcAft>
                <a:spcPts val="0"/>
              </a:spcAft>
              <a:buSzPts val="1400"/>
              <a:buChar char="○"/>
            </a:pPr>
            <a:r>
              <a:rPr lang="en"/>
              <a:t>Rather than immediately reprimanding someone, make them aware that their behavior is </a:t>
            </a:r>
            <a:r>
              <a:rPr lang="en"/>
              <a:t>inappropriate </a:t>
            </a:r>
            <a:endParaRPr/>
          </a:p>
          <a:p>
            <a:pPr indent="-317500" lvl="2" marL="1371600" rtl="0" algn="l">
              <a:lnSpc>
                <a:spcPct val="114000"/>
              </a:lnSpc>
              <a:spcBef>
                <a:spcPts val="800"/>
              </a:spcBef>
              <a:spcAft>
                <a:spcPts val="0"/>
              </a:spcAft>
              <a:buSzPts val="1400"/>
              <a:buChar char="■"/>
            </a:pPr>
            <a:r>
              <a:rPr lang="en"/>
              <a:t>Nonverbally: Making eye contact, standing closer to their seat, etc.</a:t>
            </a:r>
            <a:endParaRPr/>
          </a:p>
          <a:p>
            <a:pPr indent="-317500" lvl="2" marL="1371600" rtl="0" algn="l">
              <a:lnSpc>
                <a:spcPct val="114000"/>
              </a:lnSpc>
              <a:spcBef>
                <a:spcPts val="800"/>
              </a:spcBef>
              <a:spcAft>
                <a:spcPts val="0"/>
              </a:spcAft>
              <a:buSzPts val="1400"/>
              <a:buChar char="■"/>
            </a:pPr>
            <a:r>
              <a:rPr lang="en"/>
              <a:t>Verbally: “I’ve noticed the level of background noise is making it hard for me and others to hear. Please feel free to ask me questions about the material, but otherwise I’d appreciate if we could keep the classroom quiet.”</a:t>
            </a:r>
            <a:endParaRPr/>
          </a:p>
          <a:p>
            <a:pPr indent="-317500" lvl="1" marL="914400" rtl="0" algn="l">
              <a:lnSpc>
                <a:spcPct val="114000"/>
              </a:lnSpc>
              <a:spcBef>
                <a:spcPts val="800"/>
              </a:spcBef>
              <a:spcAft>
                <a:spcPts val="800"/>
              </a:spcAft>
              <a:buSzPts val="1400"/>
              <a:buChar char="○"/>
            </a:pPr>
            <a:r>
              <a:rPr lang="en"/>
              <a:t>If students are having this issue every week, speak to them one-on-one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Goals for this workshop</a:t>
            </a:r>
            <a:endParaRPr/>
          </a:p>
        </p:txBody>
      </p:sp>
      <p:sp>
        <p:nvSpPr>
          <p:cNvPr id="80" name="Google Shape;80;p15"/>
          <p:cNvSpPr txBox="1"/>
          <p:nvPr>
            <p:ph idx="1" type="body"/>
          </p:nvPr>
        </p:nvSpPr>
        <p:spPr>
          <a:xfrm>
            <a:off x="471900" y="1743075"/>
            <a:ext cx="8300700" cy="323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Provide you with the information you need in order to be successful as TAs in the Astronomy Department!</a:t>
            </a:r>
            <a:endParaRPr sz="1400"/>
          </a:p>
          <a:p>
            <a:pPr indent="0" lvl="0" marL="0" rtl="0" algn="l">
              <a:spcBef>
                <a:spcPts val="1600"/>
              </a:spcBef>
              <a:spcAft>
                <a:spcPts val="0"/>
              </a:spcAft>
              <a:buNone/>
            </a:pPr>
            <a:r>
              <a:rPr lang="en" sz="1400"/>
              <a:t>We will cover the following topics:</a:t>
            </a:r>
            <a:endParaRPr sz="1400"/>
          </a:p>
          <a:p>
            <a:pPr indent="-317500" lvl="0" marL="457200" rtl="0" algn="l">
              <a:spcBef>
                <a:spcPts val="1600"/>
              </a:spcBef>
              <a:spcAft>
                <a:spcPts val="0"/>
              </a:spcAft>
              <a:buSzPts val="1400"/>
              <a:buChar char="●"/>
            </a:pPr>
            <a:r>
              <a:rPr lang="en" sz="1400"/>
              <a:t>Teaching at NMSU</a:t>
            </a:r>
            <a:endParaRPr sz="1400"/>
          </a:p>
          <a:p>
            <a:pPr indent="-317500" lvl="0" marL="457200" rtl="0" algn="l">
              <a:spcBef>
                <a:spcPts val="0"/>
              </a:spcBef>
              <a:spcAft>
                <a:spcPts val="0"/>
              </a:spcAft>
              <a:buSzPts val="1400"/>
              <a:buChar char="●"/>
            </a:pPr>
            <a:r>
              <a:rPr lang="en" sz="1400"/>
              <a:t>Your Role as a Teaching Assistant</a:t>
            </a:r>
            <a:endParaRPr sz="1400"/>
          </a:p>
          <a:p>
            <a:pPr indent="-317500" lvl="0" marL="457200" rtl="0" algn="l">
              <a:spcBef>
                <a:spcPts val="0"/>
              </a:spcBef>
              <a:spcAft>
                <a:spcPts val="0"/>
              </a:spcAft>
              <a:buSzPts val="1400"/>
              <a:buChar char="●"/>
            </a:pPr>
            <a:r>
              <a:rPr lang="en" sz="1400"/>
              <a:t>Preparing for Class</a:t>
            </a:r>
            <a:endParaRPr sz="1400"/>
          </a:p>
          <a:p>
            <a:pPr indent="-317500" lvl="0" marL="457200" rtl="0" algn="l">
              <a:spcBef>
                <a:spcPts val="0"/>
              </a:spcBef>
              <a:spcAft>
                <a:spcPts val="0"/>
              </a:spcAft>
              <a:buSzPts val="1400"/>
              <a:buChar char="●"/>
            </a:pPr>
            <a:r>
              <a:rPr lang="en" sz="1400"/>
              <a:t>In the Classroom</a:t>
            </a:r>
            <a:endParaRPr sz="1400"/>
          </a:p>
          <a:p>
            <a:pPr indent="-317500" lvl="0" marL="457200" rtl="0" algn="l">
              <a:spcBef>
                <a:spcPts val="0"/>
              </a:spcBef>
              <a:spcAft>
                <a:spcPts val="0"/>
              </a:spcAft>
              <a:buSzPts val="1400"/>
              <a:buChar char="●"/>
            </a:pPr>
            <a:r>
              <a:rPr lang="en" sz="1400"/>
              <a:t>Evaluating and Grading Students</a:t>
            </a:r>
            <a:endParaRPr sz="1400"/>
          </a:p>
          <a:p>
            <a:pPr indent="-317500" lvl="0" marL="457200" rtl="0" algn="l">
              <a:spcBef>
                <a:spcPts val="0"/>
              </a:spcBef>
              <a:spcAft>
                <a:spcPts val="0"/>
              </a:spcAft>
              <a:buSzPts val="1400"/>
              <a:buChar char="●"/>
            </a:pPr>
            <a:r>
              <a:rPr lang="en" sz="1400"/>
              <a:t>Academic Misconduct</a:t>
            </a:r>
            <a:endParaRPr sz="1400"/>
          </a:p>
          <a:p>
            <a:pPr indent="-317500" lvl="0" marL="457200" rtl="0" algn="l">
              <a:spcBef>
                <a:spcPts val="0"/>
              </a:spcBef>
              <a:spcAft>
                <a:spcPts val="0"/>
              </a:spcAft>
              <a:buSzPts val="1400"/>
              <a:buChar char="●"/>
            </a:pPr>
            <a:r>
              <a:rPr lang="en" sz="1400"/>
              <a:t>Diversity and Inclusion</a:t>
            </a:r>
            <a:endParaRPr sz="1400"/>
          </a:p>
          <a:p>
            <a:pPr indent="-317500" lvl="0" marL="457200" rtl="0" algn="l">
              <a:spcBef>
                <a:spcPts val="0"/>
              </a:spcBef>
              <a:spcAft>
                <a:spcPts val="0"/>
              </a:spcAft>
              <a:buSzPts val="1400"/>
              <a:buChar char="●"/>
            </a:pPr>
            <a:r>
              <a:rPr lang="en" sz="1400"/>
              <a:t>Resources</a:t>
            </a:r>
            <a:endParaRPr sz="14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2"/>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General Classroom Conduct II</a:t>
            </a:r>
            <a:endParaRPr/>
          </a:p>
        </p:txBody>
      </p:sp>
      <p:sp>
        <p:nvSpPr>
          <p:cNvPr id="252" name="Google Shape;252;p42"/>
          <p:cNvSpPr txBox="1"/>
          <p:nvPr>
            <p:ph idx="1" type="body"/>
          </p:nvPr>
        </p:nvSpPr>
        <p:spPr>
          <a:xfrm>
            <a:off x="486450" y="1571600"/>
            <a:ext cx="7838400" cy="3424200"/>
          </a:xfrm>
          <a:prstGeom prst="rect">
            <a:avLst/>
          </a:prstGeom>
        </p:spPr>
        <p:txBody>
          <a:bodyPr anchorCtr="0" anchor="t" bIns="91425" lIns="91425" spcFirstLastPara="1" rIns="91425" wrap="square" tIns="91425">
            <a:noAutofit/>
          </a:bodyPr>
          <a:lstStyle/>
          <a:p>
            <a:pPr indent="0" lvl="0" marL="0" marR="0" rtl="0" algn="l">
              <a:lnSpc>
                <a:spcPct val="114000"/>
              </a:lnSpc>
              <a:spcBef>
                <a:spcPts val="800"/>
              </a:spcBef>
              <a:spcAft>
                <a:spcPts val="0"/>
              </a:spcAft>
              <a:buNone/>
            </a:pPr>
            <a:r>
              <a:t/>
            </a:r>
            <a:endParaRPr/>
          </a:p>
          <a:p>
            <a:pPr indent="-342900" lvl="0" marL="457200" rtl="0" algn="l">
              <a:lnSpc>
                <a:spcPct val="114000"/>
              </a:lnSpc>
              <a:spcBef>
                <a:spcPts val="800"/>
              </a:spcBef>
              <a:spcAft>
                <a:spcPts val="0"/>
              </a:spcAft>
              <a:buSzPts val="1800"/>
              <a:buChar char="●"/>
            </a:pPr>
            <a:r>
              <a:rPr b="1" lang="en"/>
              <a:t>Do not do work during lab</a:t>
            </a:r>
            <a:r>
              <a:rPr lang="en"/>
              <a:t>.  Should be walking around helping the students!</a:t>
            </a:r>
            <a:endParaRPr/>
          </a:p>
          <a:p>
            <a:pPr indent="-342900" lvl="0" marL="457200" rtl="0" algn="l">
              <a:lnSpc>
                <a:spcPct val="114000"/>
              </a:lnSpc>
              <a:spcBef>
                <a:spcPts val="800"/>
              </a:spcBef>
              <a:spcAft>
                <a:spcPts val="0"/>
              </a:spcAft>
              <a:buSzPts val="1800"/>
              <a:buChar char="●"/>
            </a:pPr>
            <a:r>
              <a:rPr lang="en"/>
              <a:t>Expect students to question your requests at times and be prepared to explain your rationale</a:t>
            </a:r>
            <a:endParaRPr/>
          </a:p>
          <a:p>
            <a:pPr indent="-342900" lvl="0" marL="457200" rtl="0" algn="l">
              <a:lnSpc>
                <a:spcPct val="114000"/>
              </a:lnSpc>
              <a:spcBef>
                <a:spcPts val="800"/>
              </a:spcBef>
              <a:spcAft>
                <a:spcPts val="0"/>
              </a:spcAft>
              <a:buSzPts val="1800"/>
              <a:buChar char="●"/>
            </a:pPr>
            <a:r>
              <a:rPr lang="en"/>
              <a:t>Be careful in your use of language! Avoid profanity/vulgar language even if the students speak that way</a:t>
            </a:r>
            <a:endParaRPr/>
          </a:p>
          <a:p>
            <a:pPr indent="-342900" lvl="0" marL="457200" rtl="0" algn="l">
              <a:lnSpc>
                <a:spcPct val="114000"/>
              </a:lnSpc>
              <a:spcBef>
                <a:spcPts val="800"/>
              </a:spcBef>
              <a:spcAft>
                <a:spcPts val="800"/>
              </a:spcAft>
              <a:buSzPts val="1800"/>
              <a:buChar char="●"/>
            </a:pPr>
            <a:r>
              <a:rPr lang="en"/>
              <a:t>Be </a:t>
            </a:r>
            <a:r>
              <a:rPr b="1" lang="en"/>
              <a:t>extremely</a:t>
            </a:r>
            <a:r>
              <a:rPr lang="en"/>
              <a:t> prudent in social relationships with students. Don’t say/do anything that would make someone question your objectivity.</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3"/>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Building relationships and relating to the students</a:t>
            </a:r>
            <a:endParaRPr/>
          </a:p>
        </p:txBody>
      </p:sp>
      <p:sp>
        <p:nvSpPr>
          <p:cNvPr id="258" name="Google Shape;258;p43"/>
          <p:cNvSpPr txBox="1"/>
          <p:nvPr>
            <p:ph idx="1" type="body"/>
          </p:nvPr>
        </p:nvSpPr>
        <p:spPr>
          <a:xfrm>
            <a:off x="471900" y="1919075"/>
            <a:ext cx="8574900" cy="310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“Talk to the students, not just at them.”</a:t>
            </a:r>
            <a:endParaRPr/>
          </a:p>
          <a:p>
            <a:pPr indent="0" lvl="0" marL="0" rtl="0" algn="l">
              <a:spcBef>
                <a:spcPts val="1600"/>
              </a:spcBef>
              <a:spcAft>
                <a:spcPts val="0"/>
              </a:spcAft>
              <a:buNone/>
            </a:pPr>
            <a:r>
              <a:rPr lang="en"/>
              <a:t>Though you may be nervous and worried about whether you will be able to answer students questions and whether they will respect you, try to maintain a broader perspective and think about the students’ questions (e.g. Is this person interested in my learning? Will this class be engaging? Will I be comfortable in class?).</a:t>
            </a:r>
            <a:endParaRPr/>
          </a:p>
          <a:p>
            <a:pPr indent="0" lvl="0" marL="0" rtl="0" algn="l">
              <a:spcBef>
                <a:spcPts val="1600"/>
              </a:spcBef>
              <a:spcAft>
                <a:spcPts val="0"/>
              </a:spcAft>
              <a:buNone/>
            </a:pPr>
            <a:r>
              <a:rPr lang="en"/>
              <a:t>Think about what your students might find interesting about the course, what types of classroom interactions students may prefer, and what styles of learning may be most useful to your students.</a:t>
            </a:r>
            <a:endParaRPr/>
          </a:p>
          <a:p>
            <a:pPr indent="0" lvl="0" marL="0" rtl="0" algn="l">
              <a:spcBef>
                <a:spcPts val="1600"/>
              </a:spcBef>
              <a:spcAft>
                <a:spcPts val="160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4"/>
          <p:cNvSpPr txBox="1"/>
          <p:nvPr>
            <p:ph type="title"/>
          </p:nvPr>
        </p:nvSpPr>
        <p:spPr>
          <a:xfrm>
            <a:off x="624575" y="415050"/>
            <a:ext cx="8072100" cy="962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Balancing Approachability and Authority: Approachability </a:t>
            </a:r>
            <a:endParaRPr/>
          </a:p>
        </p:txBody>
      </p:sp>
      <p:sp>
        <p:nvSpPr>
          <p:cNvPr id="264" name="Google Shape;264;p44"/>
          <p:cNvSpPr txBox="1"/>
          <p:nvPr>
            <p:ph idx="1" type="body"/>
          </p:nvPr>
        </p:nvSpPr>
        <p:spPr>
          <a:xfrm>
            <a:off x="136200" y="1796400"/>
            <a:ext cx="8871600" cy="34437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800"/>
              </a:spcBef>
              <a:spcAft>
                <a:spcPts val="0"/>
              </a:spcAft>
              <a:buSzPts val="1800"/>
              <a:buChar char="●"/>
            </a:pPr>
            <a:r>
              <a:rPr lang="en"/>
              <a:t>Learn students names!  Refer to Canvas photos or group rosters. This helps you speak to them in a more personable manner. Don’t forget to let the students know how you would like to be addressed as well.</a:t>
            </a:r>
            <a:endParaRPr/>
          </a:p>
          <a:p>
            <a:pPr indent="-342900" lvl="0" marL="457200" rtl="0" algn="l">
              <a:lnSpc>
                <a:spcPct val="100000"/>
              </a:lnSpc>
              <a:spcBef>
                <a:spcPts val="800"/>
              </a:spcBef>
              <a:spcAft>
                <a:spcPts val="0"/>
              </a:spcAft>
              <a:buSzPts val="1800"/>
              <a:buChar char="●"/>
            </a:pPr>
            <a:r>
              <a:rPr lang="en"/>
              <a:t>Be</a:t>
            </a:r>
            <a:r>
              <a:rPr lang="en"/>
              <a:t> friendly!  If they are afraid of you they won’t feel comfortable approaching you.</a:t>
            </a:r>
            <a:endParaRPr/>
          </a:p>
          <a:p>
            <a:pPr indent="-342900" lvl="0" marL="457200" rtl="0" algn="l">
              <a:lnSpc>
                <a:spcPct val="100000"/>
              </a:lnSpc>
              <a:spcBef>
                <a:spcPts val="800"/>
              </a:spcBef>
              <a:spcAft>
                <a:spcPts val="0"/>
              </a:spcAft>
              <a:buSzPts val="1800"/>
              <a:buChar char="●"/>
            </a:pPr>
            <a:r>
              <a:rPr lang="en"/>
              <a:t>You do not have to pretend to be perfect. It is okay to not know the answer to a question and say that you will look into it and provide them with a response at a later time.</a:t>
            </a:r>
            <a:endParaRPr/>
          </a:p>
          <a:p>
            <a:pPr indent="-342900" lvl="0" marL="457200" rtl="0" algn="l">
              <a:lnSpc>
                <a:spcPct val="100000"/>
              </a:lnSpc>
              <a:spcBef>
                <a:spcPts val="800"/>
              </a:spcBef>
              <a:spcAft>
                <a:spcPts val="800"/>
              </a:spcAft>
              <a:buSzPts val="1800"/>
              <a:buChar char="●"/>
            </a:pPr>
            <a:r>
              <a:rPr lang="en"/>
              <a:t>Don’t just ask questions to the entire class, also make sure to ask questions to individual students or small groups of students so those who may not be comfortable speaking in front of the entire class can remain engaged.</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5"/>
          <p:cNvSpPr txBox="1"/>
          <p:nvPr>
            <p:ph type="title"/>
          </p:nvPr>
        </p:nvSpPr>
        <p:spPr>
          <a:xfrm>
            <a:off x="652800" y="422450"/>
            <a:ext cx="78384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Balancing Approachability and Authority: Authority</a:t>
            </a:r>
            <a:endParaRPr/>
          </a:p>
        </p:txBody>
      </p:sp>
      <p:sp>
        <p:nvSpPr>
          <p:cNvPr id="270" name="Google Shape;270;p45"/>
          <p:cNvSpPr txBox="1"/>
          <p:nvPr>
            <p:ph idx="1" type="body"/>
          </p:nvPr>
        </p:nvSpPr>
        <p:spPr>
          <a:xfrm>
            <a:off x="565200" y="1796375"/>
            <a:ext cx="8014500" cy="3229500"/>
          </a:xfrm>
          <a:prstGeom prst="rect">
            <a:avLst/>
          </a:prstGeom>
        </p:spPr>
        <p:txBody>
          <a:bodyPr anchorCtr="0" anchor="t" bIns="91425" lIns="91425" spcFirstLastPara="1" rIns="91425" wrap="square" tIns="91425">
            <a:noAutofit/>
          </a:bodyPr>
          <a:lstStyle/>
          <a:p>
            <a:pPr indent="-342900" lvl="0" marL="457200" rtl="0" algn="l">
              <a:lnSpc>
                <a:spcPct val="100000"/>
              </a:lnSpc>
              <a:spcBef>
                <a:spcPts val="800"/>
              </a:spcBef>
              <a:spcAft>
                <a:spcPts val="0"/>
              </a:spcAft>
              <a:buSzPts val="1800"/>
              <a:buChar char="●"/>
            </a:pPr>
            <a:r>
              <a:rPr lang="en"/>
              <a:t>Clarify your credentials! Why are you qualified to teach this course? This will help the students see you as an authority figure. </a:t>
            </a:r>
            <a:endParaRPr/>
          </a:p>
          <a:p>
            <a:pPr indent="-342900" lvl="0" marL="457200" rtl="0" algn="l">
              <a:lnSpc>
                <a:spcPct val="100000"/>
              </a:lnSpc>
              <a:spcBef>
                <a:spcPts val="800"/>
              </a:spcBef>
              <a:spcAft>
                <a:spcPts val="0"/>
              </a:spcAft>
              <a:buSzPts val="1800"/>
              <a:buChar char="●"/>
            </a:pPr>
            <a:r>
              <a:rPr lang="en"/>
              <a:t>If you are uncomfortable enforcing policies and deadlines, especially when authority is a new experience for you, remind yourself that if helping one student requires bending the rules you put other students at a disadvantage.  Remind yourself and the students that consistency is necessary for fairness.</a:t>
            </a:r>
            <a:endParaRPr/>
          </a:p>
          <a:p>
            <a:pPr indent="-342900" lvl="0" marL="457200" rtl="0" algn="l">
              <a:lnSpc>
                <a:spcPct val="100000"/>
              </a:lnSpc>
              <a:spcBef>
                <a:spcPts val="800"/>
              </a:spcBef>
              <a:spcAft>
                <a:spcPts val="800"/>
              </a:spcAft>
              <a:buSzPts val="1800"/>
              <a:buChar char="●"/>
            </a:pPr>
            <a:r>
              <a:rPr lang="en"/>
              <a:t>Speaking confidently, loudly, and clearly goes a long way!</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Activity: Role playing authority v. approachability</a:t>
            </a:r>
            <a:endParaRPr/>
          </a:p>
        </p:txBody>
      </p:sp>
      <p:sp>
        <p:nvSpPr>
          <p:cNvPr id="276" name="Google Shape;276;p46"/>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What to do if student is disrespectful</a:t>
            </a:r>
            <a:endParaRPr/>
          </a:p>
          <a:p>
            <a:pPr indent="-342900" lvl="0" marL="457200" rtl="0" algn="l">
              <a:lnSpc>
                <a:spcPct val="114000"/>
              </a:lnSpc>
              <a:spcBef>
                <a:spcPts val="800"/>
              </a:spcBef>
              <a:spcAft>
                <a:spcPts val="0"/>
              </a:spcAft>
              <a:buSzPts val="1800"/>
              <a:buChar char="●"/>
            </a:pPr>
            <a:r>
              <a:rPr lang="en"/>
              <a:t>What to do if student is crossing student-teacher boundary (e.g., asking about personal life)</a:t>
            </a:r>
            <a:endParaRPr/>
          </a:p>
          <a:p>
            <a:pPr indent="-342900" lvl="0" marL="457200" rtl="0" algn="l">
              <a:lnSpc>
                <a:spcPct val="114000"/>
              </a:lnSpc>
              <a:spcBef>
                <a:spcPts val="800"/>
              </a:spcBef>
              <a:spcAft>
                <a:spcPts val="800"/>
              </a:spcAft>
              <a:buSzPts val="1800"/>
              <a:buChar char="●"/>
            </a:pPr>
            <a:r>
              <a:rPr lang="en"/>
              <a:t>What to do if student is shy, how to make them more comfortable</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way to learn your students names...student information sheets!</a:t>
            </a:r>
            <a:endParaRPr/>
          </a:p>
        </p:txBody>
      </p:sp>
      <p:sp>
        <p:nvSpPr>
          <p:cNvPr id="282" name="Google Shape;282;p47"/>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 preferred pronouns, class, major, reason for taking the class, personal background…</a:t>
            </a:r>
            <a:endParaRPr/>
          </a:p>
          <a:p>
            <a:pPr indent="0" lvl="0" marL="0" rtl="0" algn="l">
              <a:spcBef>
                <a:spcPts val="1600"/>
              </a:spcBef>
              <a:spcAft>
                <a:spcPts val="0"/>
              </a:spcAft>
              <a:buNone/>
            </a:pPr>
            <a:r>
              <a:rPr lang="en"/>
              <a:t>Also a good time to test whether students understand the class’s plagiarism policy with a plagiarism quiz (below)</a:t>
            </a:r>
            <a:endParaRPr/>
          </a:p>
          <a:p>
            <a:pPr indent="0" lvl="0" marL="0" rtl="0" algn="l">
              <a:spcBef>
                <a:spcPts val="1600"/>
              </a:spcBef>
              <a:spcAft>
                <a:spcPts val="1600"/>
              </a:spcAft>
              <a:buNone/>
            </a:pPr>
            <a:r>
              <a:rPr lang="en"/>
              <a:t>Sample Intro Sheet: </a:t>
            </a:r>
            <a:r>
              <a:rPr lang="en" u="sng">
                <a:solidFill>
                  <a:schemeClr val="hlink"/>
                </a:solidFill>
                <a:hlinkClick r:id="rId3"/>
              </a:rPr>
              <a:t>https://drive.google.com/open?id=1lxP93Cgb-Kbv6nMiuxur7gN-8L10YdCr</a:t>
            </a:r>
            <a:r>
              <a:rPr lang="en"/>
              <a:t>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8"/>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Key Teaching Goals and Strategies I</a:t>
            </a:r>
            <a:endParaRPr/>
          </a:p>
        </p:txBody>
      </p:sp>
      <p:sp>
        <p:nvSpPr>
          <p:cNvPr id="288" name="Google Shape;288;p48"/>
          <p:cNvSpPr txBox="1"/>
          <p:nvPr>
            <p:ph idx="1" type="body"/>
          </p:nvPr>
        </p:nvSpPr>
        <p:spPr>
          <a:xfrm>
            <a:off x="448500" y="1825000"/>
            <a:ext cx="8247000" cy="3142500"/>
          </a:xfrm>
          <a:prstGeom prst="rect">
            <a:avLst/>
          </a:prstGeom>
        </p:spPr>
        <p:txBody>
          <a:bodyPr anchorCtr="0" anchor="t" bIns="91425" lIns="91425" spcFirstLastPara="1" rIns="91425" wrap="square" tIns="91425">
            <a:noAutofit/>
          </a:bodyPr>
          <a:lstStyle/>
          <a:p>
            <a:pPr indent="-355600" lvl="0" marL="457200" rtl="0" algn="l">
              <a:lnSpc>
                <a:spcPct val="114000"/>
              </a:lnSpc>
              <a:spcBef>
                <a:spcPts val="800"/>
              </a:spcBef>
              <a:spcAft>
                <a:spcPts val="0"/>
              </a:spcAft>
              <a:buSzPts val="2000"/>
              <a:buChar char="●"/>
            </a:pPr>
            <a:r>
              <a:rPr lang="en" sz="2000"/>
              <a:t>Highlight important information</a:t>
            </a:r>
            <a:endParaRPr sz="2000"/>
          </a:p>
          <a:p>
            <a:pPr indent="-330200" lvl="1" marL="914400" rtl="0" algn="l">
              <a:lnSpc>
                <a:spcPct val="114000"/>
              </a:lnSpc>
              <a:spcBef>
                <a:spcPts val="800"/>
              </a:spcBef>
              <a:spcAft>
                <a:spcPts val="0"/>
              </a:spcAft>
              <a:buSzPts val="1600"/>
              <a:buChar char="○"/>
            </a:pPr>
            <a:r>
              <a:rPr lang="en" sz="1600"/>
              <a:t>Write down major ideas as well as say them, or paraphrase main points, so that students have a chance to learn them in a couple of different ways</a:t>
            </a:r>
            <a:endParaRPr sz="1600"/>
          </a:p>
          <a:p>
            <a:pPr indent="-330200" lvl="1" marL="914400" rtl="0" algn="l">
              <a:lnSpc>
                <a:spcPct val="114000"/>
              </a:lnSpc>
              <a:spcBef>
                <a:spcPts val="800"/>
              </a:spcBef>
              <a:spcAft>
                <a:spcPts val="0"/>
              </a:spcAft>
              <a:buSzPts val="1600"/>
              <a:buChar char="○"/>
            </a:pPr>
            <a:r>
              <a:rPr lang="en" sz="1600"/>
              <a:t>Tell students directly what they are expected to be able to do with the course material on assignments or exams in order to help them test themselves.</a:t>
            </a:r>
            <a:endParaRPr sz="1600"/>
          </a:p>
          <a:p>
            <a:pPr indent="-330200" lvl="1" marL="914400" rtl="0" algn="l">
              <a:lnSpc>
                <a:spcPct val="114000"/>
              </a:lnSpc>
              <a:spcBef>
                <a:spcPts val="800"/>
              </a:spcBef>
              <a:spcAft>
                <a:spcPts val="800"/>
              </a:spcAft>
              <a:buSzPts val="1600"/>
              <a:buChar char="○"/>
            </a:pPr>
            <a:r>
              <a:rPr lang="en" sz="1600"/>
              <a:t>Use clear cues such as pointing to key information on the board or using phrases such as “On the exam, everyone should be able to...” to get students’ attention.</a:t>
            </a:r>
            <a:endParaRPr sz="16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49"/>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Key Teaching Goals and Strategies II</a:t>
            </a:r>
            <a:endParaRPr/>
          </a:p>
        </p:txBody>
      </p:sp>
      <p:sp>
        <p:nvSpPr>
          <p:cNvPr id="294" name="Google Shape;294;p49"/>
          <p:cNvSpPr txBox="1"/>
          <p:nvPr>
            <p:ph idx="1" type="body"/>
          </p:nvPr>
        </p:nvSpPr>
        <p:spPr>
          <a:xfrm>
            <a:off x="691650" y="1854725"/>
            <a:ext cx="7760700" cy="2918400"/>
          </a:xfrm>
          <a:prstGeom prst="rect">
            <a:avLst/>
          </a:prstGeom>
        </p:spPr>
        <p:txBody>
          <a:bodyPr anchorCtr="0" anchor="t" bIns="91425" lIns="91425" spcFirstLastPara="1" rIns="91425" wrap="square" tIns="91425">
            <a:noAutofit/>
          </a:bodyPr>
          <a:lstStyle/>
          <a:p>
            <a:pPr indent="-349250" lvl="0" marL="457200" rtl="0" algn="l">
              <a:lnSpc>
                <a:spcPct val="114000"/>
              </a:lnSpc>
              <a:spcBef>
                <a:spcPts val="800"/>
              </a:spcBef>
              <a:spcAft>
                <a:spcPts val="0"/>
              </a:spcAft>
              <a:buSzPts val="1900"/>
              <a:buChar char="●"/>
            </a:pPr>
            <a:r>
              <a:rPr lang="en" sz="1900"/>
              <a:t>Make information meaningful</a:t>
            </a:r>
            <a:endParaRPr sz="1900"/>
          </a:p>
          <a:p>
            <a:pPr indent="-323850" lvl="1" marL="914400" rtl="0" algn="l">
              <a:lnSpc>
                <a:spcPct val="114000"/>
              </a:lnSpc>
              <a:spcBef>
                <a:spcPts val="800"/>
              </a:spcBef>
              <a:spcAft>
                <a:spcPts val="0"/>
              </a:spcAft>
              <a:buSzPts val="1500"/>
              <a:buChar char="○"/>
            </a:pPr>
            <a:r>
              <a:rPr lang="en" sz="1500"/>
              <a:t>Explain new material in relation to students’ prior knowledge (or possible misconceptions) from previous courses or from everyday experience.</a:t>
            </a:r>
            <a:endParaRPr sz="1500"/>
          </a:p>
          <a:p>
            <a:pPr indent="-323850" lvl="1" marL="914400" rtl="0" algn="l">
              <a:lnSpc>
                <a:spcPct val="114000"/>
              </a:lnSpc>
              <a:spcBef>
                <a:spcPts val="800"/>
              </a:spcBef>
              <a:spcAft>
                <a:spcPts val="0"/>
              </a:spcAft>
              <a:buSzPts val="1500"/>
              <a:buChar char="○"/>
            </a:pPr>
            <a:r>
              <a:rPr lang="en" sz="1500"/>
              <a:t>Ask questions that require comparisons and elaborations to help students see how new information fits into what they already know</a:t>
            </a:r>
            <a:endParaRPr sz="1500"/>
          </a:p>
          <a:p>
            <a:pPr indent="-323850" lvl="1" marL="914400" rtl="0" algn="l">
              <a:lnSpc>
                <a:spcPct val="114000"/>
              </a:lnSpc>
              <a:spcBef>
                <a:spcPts val="800"/>
              </a:spcBef>
              <a:spcAft>
                <a:spcPts val="800"/>
              </a:spcAft>
              <a:buSzPts val="1500"/>
              <a:buChar char="○"/>
            </a:pPr>
            <a:r>
              <a:rPr lang="en" sz="1500"/>
              <a:t>E.g. When estimating how many galaxies are in the sky, the students first estimate the number of chairs on campus and then use the same methodology</a:t>
            </a:r>
            <a:endParaRPr sz="15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50"/>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Key Teaching Goals and Strategies III</a:t>
            </a:r>
            <a:endParaRPr/>
          </a:p>
        </p:txBody>
      </p:sp>
      <p:sp>
        <p:nvSpPr>
          <p:cNvPr id="300" name="Google Shape;300;p50"/>
          <p:cNvSpPr txBox="1"/>
          <p:nvPr>
            <p:ph idx="1" type="body"/>
          </p:nvPr>
        </p:nvSpPr>
        <p:spPr>
          <a:xfrm>
            <a:off x="819150" y="1876425"/>
            <a:ext cx="7563000" cy="3162600"/>
          </a:xfrm>
          <a:prstGeom prst="rect">
            <a:avLst/>
          </a:prstGeom>
        </p:spPr>
        <p:txBody>
          <a:bodyPr anchorCtr="0" anchor="t" bIns="91425" lIns="91425" spcFirstLastPara="1" rIns="91425" wrap="square" tIns="91425">
            <a:noAutofit/>
          </a:bodyPr>
          <a:lstStyle/>
          <a:p>
            <a:pPr indent="-311150" lvl="0" marL="457200" marR="0" rtl="0" algn="l">
              <a:lnSpc>
                <a:spcPct val="114000"/>
              </a:lnSpc>
              <a:spcBef>
                <a:spcPts val="800"/>
              </a:spcBef>
              <a:spcAft>
                <a:spcPts val="0"/>
              </a:spcAft>
              <a:buClr>
                <a:schemeClr val="dk2"/>
              </a:buClr>
              <a:buSzPts val="1300"/>
              <a:buFont typeface="Calibri"/>
              <a:buChar char="●"/>
            </a:pPr>
            <a:r>
              <a:rPr lang="en"/>
              <a:t>Organize information</a:t>
            </a:r>
            <a:endParaRPr/>
          </a:p>
          <a:p>
            <a:pPr indent="-317500" lvl="1" marL="914400" marR="0" rtl="0" algn="l">
              <a:lnSpc>
                <a:spcPct val="114000"/>
              </a:lnSpc>
              <a:spcBef>
                <a:spcPts val="800"/>
              </a:spcBef>
              <a:spcAft>
                <a:spcPts val="0"/>
              </a:spcAft>
              <a:buSzPts val="1400"/>
              <a:buChar char="○"/>
            </a:pPr>
            <a:r>
              <a:rPr lang="en"/>
              <a:t>Highlight goals and subgoals in problems or emphasize hierarchies and parallels in complex concepts to help students recall the ideas in appropriate contexts</a:t>
            </a:r>
            <a:endParaRPr/>
          </a:p>
          <a:p>
            <a:pPr indent="-317500" lvl="1" marL="914400" marR="0" rtl="0" algn="l">
              <a:lnSpc>
                <a:spcPct val="114000"/>
              </a:lnSpc>
              <a:spcBef>
                <a:spcPts val="800"/>
              </a:spcBef>
              <a:spcAft>
                <a:spcPts val="0"/>
              </a:spcAft>
              <a:buSzPts val="1400"/>
              <a:buChar char="○"/>
            </a:pPr>
            <a:r>
              <a:rPr lang="en"/>
              <a:t>Remind students of “the big picture” of the course and how each concept or skill is related to the larger goals they are trying to accomplish.</a:t>
            </a:r>
            <a:endParaRPr/>
          </a:p>
          <a:p>
            <a:pPr indent="-317500" lvl="1" marL="914400" marR="0" rtl="0" algn="l">
              <a:lnSpc>
                <a:spcPct val="114000"/>
              </a:lnSpc>
              <a:spcBef>
                <a:spcPts val="800"/>
              </a:spcBef>
              <a:spcAft>
                <a:spcPts val="800"/>
              </a:spcAft>
              <a:buSzPts val="1400"/>
              <a:buChar char="○"/>
            </a:pPr>
            <a:r>
              <a:rPr lang="en"/>
              <a:t>E.g. parallax can be a confusing concept, but you can draw the parallel to how when you close one eye at a time objects appear to shift slightly and compare that to how stars appear to shift; redshift/blueshift and police sirens</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51"/>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Key Teaching Goals and Strategies IV</a:t>
            </a:r>
            <a:endParaRPr/>
          </a:p>
        </p:txBody>
      </p:sp>
      <p:sp>
        <p:nvSpPr>
          <p:cNvPr id="306" name="Google Shape;306;p51"/>
          <p:cNvSpPr txBox="1"/>
          <p:nvPr>
            <p:ph idx="1" type="body"/>
          </p:nvPr>
        </p:nvSpPr>
        <p:spPr>
          <a:xfrm>
            <a:off x="638100" y="1788725"/>
            <a:ext cx="7867800" cy="31356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Check and refine students’ understanding</a:t>
            </a:r>
            <a:endParaRPr/>
          </a:p>
          <a:p>
            <a:pPr indent="-317500" lvl="1" marL="914400" rtl="0" algn="l">
              <a:lnSpc>
                <a:spcPct val="114000"/>
              </a:lnSpc>
              <a:spcBef>
                <a:spcPts val="800"/>
              </a:spcBef>
              <a:spcAft>
                <a:spcPts val="0"/>
              </a:spcAft>
              <a:buSzPts val="1400"/>
              <a:buChar char="○"/>
            </a:pPr>
            <a:r>
              <a:rPr lang="en"/>
              <a:t>Ask </a:t>
            </a:r>
            <a:r>
              <a:rPr b="1" lang="en"/>
              <a:t>lots of questions</a:t>
            </a:r>
            <a:r>
              <a:rPr lang="en"/>
              <a:t> so that you know what students know and where they need more instruction.</a:t>
            </a:r>
            <a:endParaRPr/>
          </a:p>
          <a:p>
            <a:pPr indent="-317500" lvl="2" marL="1371600" rtl="0" algn="l">
              <a:lnSpc>
                <a:spcPct val="114000"/>
              </a:lnSpc>
              <a:spcBef>
                <a:spcPts val="800"/>
              </a:spcBef>
              <a:spcAft>
                <a:spcPts val="0"/>
              </a:spcAft>
              <a:buSzPts val="1400"/>
              <a:buChar char="■"/>
            </a:pPr>
            <a:r>
              <a:rPr lang="en"/>
              <a:t>Try to use probing or open questions! More on that shortly.</a:t>
            </a:r>
            <a:endParaRPr/>
          </a:p>
          <a:p>
            <a:pPr indent="-317500" lvl="1" marL="914400" rtl="0" algn="l">
              <a:lnSpc>
                <a:spcPct val="114000"/>
              </a:lnSpc>
              <a:spcBef>
                <a:spcPts val="800"/>
              </a:spcBef>
              <a:spcAft>
                <a:spcPts val="0"/>
              </a:spcAft>
              <a:buSzPts val="1400"/>
              <a:buChar char="○"/>
            </a:pPr>
            <a:r>
              <a:rPr lang="en"/>
              <a:t>When possible, provide feedback as they work to help students incorporate new information in their thinking.</a:t>
            </a:r>
            <a:endParaRPr/>
          </a:p>
          <a:p>
            <a:pPr indent="-342900" lvl="0" marL="457200" rtl="0" algn="l">
              <a:lnSpc>
                <a:spcPct val="114000"/>
              </a:lnSpc>
              <a:spcBef>
                <a:spcPts val="800"/>
              </a:spcBef>
              <a:spcAft>
                <a:spcPts val="0"/>
              </a:spcAft>
              <a:buSzPts val="1800"/>
              <a:buChar char="●"/>
            </a:pPr>
            <a:r>
              <a:rPr lang="en"/>
              <a:t>Promote transfer and generalizability</a:t>
            </a:r>
            <a:endParaRPr/>
          </a:p>
          <a:p>
            <a:pPr indent="-317500" lvl="1" marL="914400" rtl="0" algn="l">
              <a:lnSpc>
                <a:spcPct val="114000"/>
              </a:lnSpc>
              <a:spcBef>
                <a:spcPts val="800"/>
              </a:spcBef>
              <a:spcAft>
                <a:spcPts val="800"/>
              </a:spcAft>
              <a:buSzPts val="1400"/>
              <a:buChar char="○"/>
            </a:pPr>
            <a:r>
              <a:rPr lang="en"/>
              <a:t>As time permits, expose students to multiple examples so that they learn to generalize concepts and skills across different contexts and applications.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Introductions</a:t>
            </a:r>
            <a:endParaRPr/>
          </a:p>
        </p:txBody>
      </p:sp>
      <p:sp>
        <p:nvSpPr>
          <p:cNvPr id="86" name="Google Shape;86;p16"/>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lnSpc>
                <a:spcPct val="114000"/>
              </a:lnSpc>
              <a:spcBef>
                <a:spcPts val="800"/>
              </a:spcBef>
              <a:spcAft>
                <a:spcPts val="0"/>
              </a:spcAft>
              <a:buNone/>
            </a:pPr>
            <a:r>
              <a:rPr lang="en"/>
              <a:t>As we go around the room, please tell us:</a:t>
            </a:r>
            <a:endParaRPr/>
          </a:p>
          <a:p>
            <a:pPr indent="-342900" lvl="0" marL="457200" rtl="0" algn="l">
              <a:lnSpc>
                <a:spcPct val="114000"/>
              </a:lnSpc>
              <a:spcBef>
                <a:spcPts val="800"/>
              </a:spcBef>
              <a:spcAft>
                <a:spcPts val="0"/>
              </a:spcAft>
              <a:buSzPts val="1800"/>
              <a:buChar char="●"/>
            </a:pPr>
            <a:r>
              <a:rPr lang="en"/>
              <a:t>Your name</a:t>
            </a:r>
            <a:endParaRPr/>
          </a:p>
          <a:p>
            <a:pPr indent="-342900" lvl="0" marL="457200" rtl="0" algn="l">
              <a:lnSpc>
                <a:spcPct val="114000"/>
              </a:lnSpc>
              <a:spcBef>
                <a:spcPts val="800"/>
              </a:spcBef>
              <a:spcAft>
                <a:spcPts val="0"/>
              </a:spcAft>
              <a:buSzPts val="1800"/>
              <a:buChar char="●"/>
            </a:pPr>
            <a:r>
              <a:rPr lang="en"/>
              <a:t>Any previous TA’ing experience?</a:t>
            </a:r>
            <a:endParaRPr/>
          </a:p>
          <a:p>
            <a:pPr indent="-317500" lvl="1" marL="914400" rtl="0" algn="l">
              <a:lnSpc>
                <a:spcPct val="114000"/>
              </a:lnSpc>
              <a:spcBef>
                <a:spcPts val="800"/>
              </a:spcBef>
              <a:spcAft>
                <a:spcPts val="800"/>
              </a:spcAft>
              <a:buSzPts val="1400"/>
              <a:buChar char="○"/>
            </a:pPr>
            <a:r>
              <a:rPr lang="en"/>
              <a:t>Where, when, for what kind of class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2"/>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a probing question?</a:t>
            </a:r>
            <a:endParaRPr/>
          </a:p>
        </p:txBody>
      </p:sp>
      <p:sp>
        <p:nvSpPr>
          <p:cNvPr id="312" name="Google Shape;312;p52"/>
          <p:cNvSpPr txBox="1"/>
          <p:nvPr>
            <p:ph idx="1" type="body"/>
          </p:nvPr>
        </p:nvSpPr>
        <p:spPr>
          <a:xfrm>
            <a:off x="390525" y="1952625"/>
            <a:ext cx="8343900" cy="30699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A good probing question:</a:t>
            </a:r>
            <a:endParaRPr/>
          </a:p>
          <a:p>
            <a:pPr indent="-317500" lvl="1" marL="914400" rtl="0" algn="l">
              <a:lnSpc>
                <a:spcPct val="114000"/>
              </a:lnSpc>
              <a:spcBef>
                <a:spcPts val="800"/>
              </a:spcBef>
              <a:spcAft>
                <a:spcPts val="0"/>
              </a:spcAft>
              <a:buSzPts val="1400"/>
              <a:buChar char="○"/>
            </a:pPr>
            <a:r>
              <a:rPr lang="en"/>
              <a:t>Allows for multiple answers, cannot be answered with a simple yes or no</a:t>
            </a:r>
            <a:endParaRPr/>
          </a:p>
          <a:p>
            <a:pPr indent="-317500" lvl="1" marL="914400" rtl="0" algn="l">
              <a:lnSpc>
                <a:spcPct val="114000"/>
              </a:lnSpc>
              <a:spcBef>
                <a:spcPts val="800"/>
              </a:spcBef>
              <a:spcAft>
                <a:spcPts val="0"/>
              </a:spcAft>
              <a:buSzPts val="1400"/>
              <a:buChar char="○"/>
            </a:pPr>
            <a:r>
              <a:rPr lang="en"/>
              <a:t>Empowers the person being asked the question to solve the problem or manage the dilemma (rather than deferring to someone with greater or different expertise)</a:t>
            </a:r>
            <a:endParaRPr/>
          </a:p>
          <a:p>
            <a:pPr indent="-317500" lvl="1" marL="914400" rtl="0" algn="l">
              <a:lnSpc>
                <a:spcPct val="114000"/>
              </a:lnSpc>
              <a:spcBef>
                <a:spcPts val="800"/>
              </a:spcBef>
              <a:spcAft>
                <a:spcPts val="0"/>
              </a:spcAft>
              <a:buSzPts val="1400"/>
              <a:buChar char="○"/>
            </a:pPr>
            <a:r>
              <a:rPr lang="en"/>
              <a:t>Challenges assumptions and channels inquiry</a:t>
            </a:r>
            <a:endParaRPr/>
          </a:p>
          <a:p>
            <a:pPr indent="-317500" lvl="1" marL="914400" rtl="0" algn="l">
              <a:lnSpc>
                <a:spcPct val="114000"/>
              </a:lnSpc>
              <a:spcBef>
                <a:spcPts val="800"/>
              </a:spcBef>
              <a:spcAft>
                <a:spcPts val="800"/>
              </a:spcAft>
              <a:buSzPts val="1400"/>
              <a:buChar char="○"/>
            </a:pPr>
            <a:r>
              <a:rPr lang="en"/>
              <a:t>May evoke additional questions while remaining concise in the original questio</a:t>
            </a:r>
            <a:r>
              <a:rPr lang="en"/>
              <a:t>n</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53"/>
          <p:cNvSpPr txBox="1"/>
          <p:nvPr>
            <p:ph type="title"/>
          </p:nvPr>
        </p:nvSpPr>
        <p:spPr>
          <a:xfrm>
            <a:off x="819150" y="6170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to ask probing, open questions</a:t>
            </a:r>
            <a:endParaRPr/>
          </a:p>
        </p:txBody>
      </p:sp>
      <p:sp>
        <p:nvSpPr>
          <p:cNvPr id="318" name="Google Shape;318;p53"/>
          <p:cNvSpPr txBox="1"/>
          <p:nvPr>
            <p:ph idx="1" type="body"/>
          </p:nvPr>
        </p:nvSpPr>
        <p:spPr>
          <a:xfrm>
            <a:off x="538200" y="1746425"/>
            <a:ext cx="8067600" cy="31971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Tips:</a:t>
            </a:r>
            <a:endParaRPr/>
          </a:p>
          <a:p>
            <a:pPr indent="-317500" lvl="1" marL="914400" rtl="0" algn="l">
              <a:lnSpc>
                <a:spcPct val="114000"/>
              </a:lnSpc>
              <a:spcBef>
                <a:spcPts val="800"/>
              </a:spcBef>
              <a:spcAft>
                <a:spcPts val="0"/>
              </a:spcAft>
              <a:buSzPts val="1400"/>
              <a:buChar char="○"/>
            </a:pPr>
            <a:r>
              <a:rPr lang="en"/>
              <a:t>Check to see if you have a “right” answer in mind. If so, delete the judgment from the question, or don’t ask it</a:t>
            </a:r>
            <a:endParaRPr/>
          </a:p>
          <a:p>
            <a:pPr indent="-317500" lvl="1" marL="914400" rtl="0" algn="l">
              <a:lnSpc>
                <a:spcPct val="114000"/>
              </a:lnSpc>
              <a:spcBef>
                <a:spcPts val="800"/>
              </a:spcBef>
              <a:spcAft>
                <a:spcPts val="0"/>
              </a:spcAft>
              <a:buSzPts val="1400"/>
              <a:buChar char="○"/>
            </a:pPr>
            <a:r>
              <a:rPr lang="en"/>
              <a:t>Sometimes a simple “why…?” asked as an advocate for the presenter’s success can be very effective, as can several why questions asked in a row. </a:t>
            </a:r>
            <a:endParaRPr/>
          </a:p>
          <a:p>
            <a:pPr indent="-317500" lvl="1" marL="914400" rtl="0" algn="l">
              <a:lnSpc>
                <a:spcPct val="114000"/>
              </a:lnSpc>
              <a:spcBef>
                <a:spcPts val="800"/>
              </a:spcBef>
              <a:spcAft>
                <a:spcPts val="800"/>
              </a:spcAft>
              <a:buSzPts val="1400"/>
              <a:buChar char="○"/>
            </a:pPr>
            <a:r>
              <a:rPr lang="en"/>
              <a:t>Try using verbs: What do you fear? Want? Get? Assume? Expect?</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54"/>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Examples of how to start probing questions</a:t>
            </a:r>
            <a:endParaRPr/>
          </a:p>
        </p:txBody>
      </p:sp>
      <p:sp>
        <p:nvSpPr>
          <p:cNvPr id="324" name="Google Shape;324;p54"/>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Why do you think this is the case? </a:t>
            </a:r>
            <a:endParaRPr/>
          </a:p>
          <a:p>
            <a:pPr indent="-342900" lvl="0" marL="457200" rtl="0" algn="l">
              <a:lnSpc>
                <a:spcPct val="114000"/>
              </a:lnSpc>
              <a:spcBef>
                <a:spcPts val="800"/>
              </a:spcBef>
              <a:spcAft>
                <a:spcPts val="0"/>
              </a:spcAft>
              <a:buSzPts val="1800"/>
              <a:buChar char="●"/>
            </a:pPr>
            <a:r>
              <a:rPr lang="en"/>
              <a:t>What would have to change in order for…? </a:t>
            </a:r>
            <a:endParaRPr/>
          </a:p>
          <a:p>
            <a:pPr indent="-342900" lvl="0" marL="457200" rtl="0" algn="l">
              <a:lnSpc>
                <a:spcPct val="114000"/>
              </a:lnSpc>
              <a:spcBef>
                <a:spcPts val="800"/>
              </a:spcBef>
              <a:spcAft>
                <a:spcPts val="0"/>
              </a:spcAft>
              <a:buSzPts val="1800"/>
              <a:buChar char="●"/>
            </a:pPr>
            <a:r>
              <a:rPr lang="en"/>
              <a:t>What’s another way you might…? </a:t>
            </a:r>
            <a:endParaRPr/>
          </a:p>
          <a:p>
            <a:pPr indent="-342900" lvl="0" marL="457200" rtl="0" algn="l">
              <a:lnSpc>
                <a:spcPct val="114000"/>
              </a:lnSpc>
              <a:spcBef>
                <a:spcPts val="800"/>
              </a:spcBef>
              <a:spcAft>
                <a:spcPts val="0"/>
              </a:spcAft>
              <a:buSzPts val="1800"/>
              <a:buChar char="●"/>
            </a:pPr>
            <a:r>
              <a:rPr lang="en"/>
              <a:t>How is…different from…?</a:t>
            </a:r>
            <a:endParaRPr/>
          </a:p>
          <a:p>
            <a:pPr indent="-342900" lvl="0" marL="457200" rtl="0" algn="l">
              <a:lnSpc>
                <a:spcPct val="114000"/>
              </a:lnSpc>
              <a:spcBef>
                <a:spcPts val="800"/>
              </a:spcBef>
              <a:spcAft>
                <a:spcPts val="800"/>
              </a:spcAft>
              <a:buSzPts val="1800"/>
              <a:buChar char="●"/>
            </a:pPr>
            <a:r>
              <a:rPr lang="en"/>
              <a:t>What sort of an impact do you think…?</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5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Activity: Hypothetical student question</a:t>
            </a:r>
            <a:endParaRPr/>
          </a:p>
        </p:txBody>
      </p:sp>
      <p:sp>
        <p:nvSpPr>
          <p:cNvPr id="330" name="Google Shape;330;p55"/>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don’t understand why the seasons aren’t caused by the earth’s movement closer and further from the sun.”</a:t>
            </a:r>
            <a:endParaRPr/>
          </a:p>
          <a:p>
            <a:pPr indent="0" lvl="0" marL="0" rtl="0" algn="l">
              <a:spcBef>
                <a:spcPts val="1600"/>
              </a:spcBef>
              <a:spcAft>
                <a:spcPts val="1600"/>
              </a:spcAft>
              <a:buNone/>
            </a:pPr>
            <a:r>
              <a:rPr lang="en"/>
              <a:t>Turn to the person on your left and come up with potential probing questions you could ask to help the student understand why we have seasons better</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56"/>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Evaluating/Grading Students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In-Class Worksheets</a:t>
            </a:r>
            <a:endParaRPr/>
          </a:p>
        </p:txBody>
      </p:sp>
      <p:sp>
        <p:nvSpPr>
          <p:cNvPr id="341" name="Google Shape;341;p57"/>
          <p:cNvSpPr txBox="1"/>
          <p:nvPr>
            <p:ph idx="1" type="body"/>
          </p:nvPr>
        </p:nvSpPr>
        <p:spPr>
          <a:xfrm>
            <a:off x="85725" y="1719600"/>
            <a:ext cx="5229300" cy="342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FF0000"/>
                </a:solidFill>
              </a:rPr>
              <a:t>Specifics of how points should be distributed, average lab grades, etc. should be discussed with the professor of the class</a:t>
            </a:r>
            <a:endParaRPr b="1" sz="1600">
              <a:solidFill>
                <a:srgbClr val="FF0000"/>
              </a:solidFill>
            </a:endParaRPr>
          </a:p>
          <a:p>
            <a:pPr indent="0" lvl="0" marL="0" rtl="0" algn="l">
              <a:lnSpc>
                <a:spcPct val="114000"/>
              </a:lnSpc>
              <a:spcBef>
                <a:spcPts val="1600"/>
              </a:spcBef>
              <a:spcAft>
                <a:spcPts val="0"/>
              </a:spcAft>
              <a:buNone/>
            </a:pPr>
            <a:r>
              <a:rPr lang="en" sz="1600"/>
              <a:t>Some useful tips:</a:t>
            </a:r>
            <a:endParaRPr sz="1600"/>
          </a:p>
          <a:p>
            <a:pPr indent="-330200" lvl="0" marL="457200" rtl="0" algn="l">
              <a:lnSpc>
                <a:spcPct val="114000"/>
              </a:lnSpc>
              <a:spcBef>
                <a:spcPts val="800"/>
              </a:spcBef>
              <a:spcAft>
                <a:spcPts val="0"/>
              </a:spcAft>
              <a:buSzPts val="1600"/>
              <a:buChar char="●"/>
            </a:pPr>
            <a:r>
              <a:rPr lang="en" sz="1600"/>
              <a:t>Grade one page at a time (for all students).</a:t>
            </a:r>
            <a:endParaRPr sz="1600"/>
          </a:p>
          <a:p>
            <a:pPr indent="-330200" lvl="0" marL="457200" rtl="0" algn="l">
              <a:lnSpc>
                <a:spcPct val="114000"/>
              </a:lnSpc>
              <a:spcBef>
                <a:spcPts val="800"/>
              </a:spcBef>
              <a:spcAft>
                <a:spcPts val="0"/>
              </a:spcAft>
              <a:buSzPts val="1600"/>
              <a:buChar char="●"/>
            </a:pPr>
            <a:r>
              <a:rPr lang="en" sz="1600"/>
              <a:t>Be aware of your student’s background and don’t write off a student due to grammar/sentence structure.  English is not everyone’s first language.</a:t>
            </a:r>
            <a:endParaRPr sz="1600"/>
          </a:p>
          <a:p>
            <a:pPr indent="-330200" lvl="0" marL="457200" rtl="0" algn="l">
              <a:lnSpc>
                <a:spcPct val="114000"/>
              </a:lnSpc>
              <a:spcBef>
                <a:spcPts val="800"/>
              </a:spcBef>
              <a:spcAft>
                <a:spcPts val="800"/>
              </a:spcAft>
              <a:buSzPts val="1600"/>
              <a:buChar char="●"/>
            </a:pPr>
            <a:r>
              <a:rPr lang="en" sz="1600"/>
              <a:t>After grading all labs, reassess to make sure you didn’t grade differently at the start vs. the end. </a:t>
            </a:r>
            <a:endParaRPr sz="1600"/>
          </a:p>
        </p:txBody>
      </p:sp>
      <p:pic>
        <p:nvPicPr>
          <p:cNvPr id="342" name="Google Shape;342;p57"/>
          <p:cNvPicPr preferRelativeResize="0"/>
          <p:nvPr/>
        </p:nvPicPr>
        <p:blipFill>
          <a:blip r:embed="rId3">
            <a:alphaModFix/>
          </a:blip>
          <a:stretch>
            <a:fillRect/>
          </a:stretch>
        </p:blipFill>
        <p:spPr>
          <a:xfrm>
            <a:off x="5452925" y="239250"/>
            <a:ext cx="3558051" cy="4675648"/>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5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Summaries</a:t>
            </a:r>
            <a:endParaRPr/>
          </a:p>
        </p:txBody>
      </p:sp>
      <p:sp>
        <p:nvSpPr>
          <p:cNvPr id="348" name="Google Shape;348;p58"/>
          <p:cNvSpPr txBox="1"/>
          <p:nvPr>
            <p:ph idx="1" type="body"/>
          </p:nvPr>
        </p:nvSpPr>
        <p:spPr>
          <a:xfrm>
            <a:off x="471900" y="1895475"/>
            <a:ext cx="4433400" cy="311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Summaries vary from the students answering specific questions to writing one page summaries. </a:t>
            </a:r>
            <a:r>
              <a:rPr b="1" lang="en">
                <a:solidFill>
                  <a:srgbClr val="FF0000"/>
                </a:solidFill>
              </a:rPr>
              <a:t>Clarify the expectations for the lab summaries with</a:t>
            </a:r>
            <a:r>
              <a:rPr b="1" lang="en">
                <a:solidFill>
                  <a:srgbClr val="FF0000"/>
                </a:solidFill>
              </a:rPr>
              <a:t> the professor of your class.</a:t>
            </a:r>
            <a:endParaRPr b="1">
              <a:solidFill>
                <a:srgbClr val="FF0000"/>
              </a:solidFill>
            </a:endParaRPr>
          </a:p>
          <a:p>
            <a:pPr indent="0" lvl="0" marL="0" rtl="0" algn="l">
              <a:spcBef>
                <a:spcPts val="1600"/>
              </a:spcBef>
              <a:spcAft>
                <a:spcPts val="1600"/>
              </a:spcAft>
              <a:buNone/>
            </a:pPr>
            <a:r>
              <a:rPr lang="en"/>
              <a:t>If you are grading summaries on Canvas, there is an option to anonymize the student summaries while grading.</a:t>
            </a:r>
            <a:endParaRPr/>
          </a:p>
        </p:txBody>
      </p:sp>
      <p:pic>
        <p:nvPicPr>
          <p:cNvPr id="349" name="Google Shape;349;p58"/>
          <p:cNvPicPr preferRelativeResize="0"/>
          <p:nvPr/>
        </p:nvPicPr>
        <p:blipFill>
          <a:blip r:embed="rId3">
            <a:alphaModFix/>
          </a:blip>
          <a:stretch>
            <a:fillRect/>
          </a:stretch>
        </p:blipFill>
        <p:spPr>
          <a:xfrm>
            <a:off x="5243200" y="299550"/>
            <a:ext cx="3280549" cy="2272196"/>
          </a:xfrm>
          <a:prstGeom prst="rect">
            <a:avLst/>
          </a:prstGeom>
          <a:noFill/>
          <a:ln>
            <a:noFill/>
          </a:ln>
        </p:spPr>
      </p:pic>
      <p:pic>
        <p:nvPicPr>
          <p:cNvPr id="350" name="Google Shape;350;p58"/>
          <p:cNvPicPr preferRelativeResize="0"/>
          <p:nvPr/>
        </p:nvPicPr>
        <p:blipFill>
          <a:blip r:embed="rId4">
            <a:alphaModFix/>
          </a:blip>
          <a:stretch>
            <a:fillRect/>
          </a:stretch>
        </p:blipFill>
        <p:spPr>
          <a:xfrm>
            <a:off x="5243200" y="2571760"/>
            <a:ext cx="3280549" cy="208976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59"/>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Some Practical Considerations</a:t>
            </a:r>
            <a:endParaRPr/>
          </a:p>
        </p:txBody>
      </p:sp>
      <p:sp>
        <p:nvSpPr>
          <p:cNvPr id="356" name="Google Shape;356;p59"/>
          <p:cNvSpPr txBox="1"/>
          <p:nvPr>
            <p:ph idx="1" type="body"/>
          </p:nvPr>
        </p:nvSpPr>
        <p:spPr>
          <a:xfrm>
            <a:off x="471900" y="1919075"/>
            <a:ext cx="8272200" cy="305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Grading ON TIME is much more important than grading PERFECTLY!!  We would rather have you do an adequate job and get the lab grades done on time (within a week).  Students, TAs, and faculty rely </a:t>
            </a:r>
            <a:r>
              <a:rPr i="1" lang="en" sz="1400"/>
              <a:t>heavily</a:t>
            </a:r>
            <a:r>
              <a:rPr lang="en" sz="1400"/>
              <a:t> on their</a:t>
            </a:r>
            <a:r>
              <a:rPr lang="en" sz="1400"/>
              <a:t> grades posted in Canvas and it is critical that they remain up-to-date.  </a:t>
            </a:r>
            <a:r>
              <a:rPr b="1" lang="en" sz="1400">
                <a:solidFill>
                  <a:srgbClr val="FF0000"/>
                </a:solidFill>
              </a:rPr>
              <a:t>Grading completion within the time agreed upon with your professor is mandatory, not optional!</a:t>
            </a:r>
            <a:endParaRPr b="1" sz="1400">
              <a:solidFill>
                <a:srgbClr val="FF0000"/>
              </a:solidFill>
            </a:endParaRPr>
          </a:p>
          <a:p>
            <a:pPr indent="0" lvl="0" marL="0" rtl="0" algn="l">
              <a:spcBef>
                <a:spcPts val="1600"/>
              </a:spcBef>
              <a:spcAft>
                <a:spcPts val="0"/>
              </a:spcAft>
              <a:buNone/>
            </a:pPr>
            <a:r>
              <a:rPr lang="en" sz="1400"/>
              <a:t>Build grading time into your weekly schedule to help you remain organized and identify times of conflict.</a:t>
            </a:r>
            <a:endParaRPr sz="1400"/>
          </a:p>
          <a:p>
            <a:pPr indent="0" lvl="0" marL="0" rtl="0" algn="l">
              <a:spcBef>
                <a:spcPts val="1600"/>
              </a:spcBef>
              <a:spcAft>
                <a:spcPts val="1600"/>
              </a:spcAft>
              <a:buNone/>
            </a:pPr>
            <a:r>
              <a:rPr lang="en" sz="1400"/>
              <a:t>Don’t reinvent the wheel - make use of good materials (e.g. syllabus, grading rubric, pre-lab lecture) already developed by others and adapt as necessary.</a:t>
            </a:r>
            <a:endParaRPr sz="140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60"/>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Academic Misconduct</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61"/>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Resources and Policies</a:t>
            </a:r>
            <a:endParaRPr/>
          </a:p>
        </p:txBody>
      </p:sp>
      <p:sp>
        <p:nvSpPr>
          <p:cNvPr id="367" name="Google Shape;367;p61"/>
          <p:cNvSpPr txBox="1"/>
          <p:nvPr>
            <p:ph idx="1" type="body"/>
          </p:nvPr>
        </p:nvSpPr>
        <p:spPr>
          <a:xfrm>
            <a:off x="381000" y="1752600"/>
            <a:ext cx="8458200" cy="330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NMSU has very specific definitions of plagiarism and academic misconduct!  Review the policies so you are familiar with them.</a:t>
            </a:r>
            <a:endParaRPr/>
          </a:p>
          <a:p>
            <a:pPr indent="0" lvl="0" marL="0" rtl="0" algn="l">
              <a:spcBef>
                <a:spcPts val="1600"/>
              </a:spcBef>
              <a:spcAft>
                <a:spcPts val="0"/>
              </a:spcAft>
              <a:buNone/>
            </a:pPr>
            <a:r>
              <a:rPr lang="en"/>
              <a:t>The Student Code of Conduct defines academic misconduct, non-academic misconduct and the consequences or penalties for each.  It is available in the NMSU Student Handbook online. Academic misconduct is explained here: </a:t>
            </a:r>
            <a:r>
              <a:rPr lang="en" u="sng">
                <a:solidFill>
                  <a:schemeClr val="hlink"/>
                </a:solidFill>
                <a:hlinkClick r:id="rId3"/>
              </a:rPr>
              <a:t>http://studenthandbook.nmsu.edu/student-code-of-conduct/academic-misconduct/</a:t>
            </a:r>
            <a:endParaRPr/>
          </a:p>
          <a:p>
            <a:pPr indent="0" lvl="0" marL="0" rtl="0" algn="l">
              <a:spcBef>
                <a:spcPts val="1600"/>
              </a:spcBef>
              <a:spcAft>
                <a:spcPts val="1600"/>
              </a:spcAft>
              <a:buNone/>
            </a:pPr>
            <a:r>
              <a:rPr lang="en"/>
              <a:t>The NMSU Library has a concise summary of the definition of plagiarism here: </a:t>
            </a:r>
            <a:r>
              <a:rPr lang="en" u="sng">
                <a:solidFill>
                  <a:schemeClr val="hlink"/>
                </a:solidFill>
                <a:hlinkClick r:id="rId4"/>
              </a:rPr>
              <a:t>http://nmsu.libguides.com/plagiarism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17"/>
          <p:cNvPicPr preferRelativeResize="0"/>
          <p:nvPr/>
        </p:nvPicPr>
        <p:blipFill>
          <a:blip r:embed="rId3">
            <a:alphaModFix/>
          </a:blip>
          <a:stretch>
            <a:fillRect/>
          </a:stretch>
        </p:blipFill>
        <p:spPr>
          <a:xfrm>
            <a:off x="3401188" y="304800"/>
            <a:ext cx="3637020" cy="4838698"/>
          </a:xfrm>
          <a:prstGeom prst="rect">
            <a:avLst/>
          </a:prstGeom>
          <a:noFill/>
          <a:ln>
            <a:noFill/>
          </a:ln>
        </p:spPr>
      </p:pic>
      <p:sp>
        <p:nvSpPr>
          <p:cNvPr id="92" name="Google Shape;92;p17"/>
          <p:cNvSpPr txBox="1"/>
          <p:nvPr/>
        </p:nvSpPr>
        <p:spPr>
          <a:xfrm>
            <a:off x="295275" y="1685925"/>
            <a:ext cx="2809800" cy="318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0000FF"/>
                </a:solidFill>
                <a:latin typeface="Roboto"/>
                <a:ea typeface="Roboto"/>
                <a:cs typeface="Roboto"/>
                <a:sym typeface="Roboto"/>
              </a:rPr>
              <a:t>The draft TA schedule is shown to the right.  Please speak up NOW if you identify any conflicts or issues!</a:t>
            </a:r>
            <a:endParaRPr sz="1800">
              <a:solidFill>
                <a:srgbClr val="0000FF"/>
              </a:solidFill>
              <a:latin typeface="Roboto"/>
              <a:ea typeface="Roboto"/>
              <a:cs typeface="Roboto"/>
              <a:sym typeface="Roboto"/>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6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if a student cheats?</a:t>
            </a:r>
            <a:endParaRPr/>
          </a:p>
        </p:txBody>
      </p:sp>
      <p:sp>
        <p:nvSpPr>
          <p:cNvPr id="373" name="Google Shape;373;p62"/>
          <p:cNvSpPr txBox="1"/>
          <p:nvPr>
            <p:ph idx="1" type="body"/>
          </p:nvPr>
        </p:nvSpPr>
        <p:spPr>
          <a:xfrm>
            <a:off x="371475" y="1657350"/>
            <a:ext cx="4134000" cy="333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detect an infraction of the policies, you must report it to instructor </a:t>
            </a:r>
            <a:r>
              <a:rPr b="1" lang="en">
                <a:solidFill>
                  <a:srgbClr val="FF0000"/>
                </a:solidFill>
              </a:rPr>
              <a:t>IMMEDIATELY</a:t>
            </a:r>
            <a:r>
              <a:rPr lang="en"/>
              <a:t>. It is the instructor’s responsibility to handle it from there.  Provide as much documentation as you can.</a:t>
            </a:r>
            <a:endParaRPr/>
          </a:p>
          <a:p>
            <a:pPr indent="0" lvl="0" marL="0" rtl="0" algn="l">
              <a:spcBef>
                <a:spcPts val="1600"/>
              </a:spcBef>
              <a:spcAft>
                <a:spcPts val="1600"/>
              </a:spcAft>
              <a:buNone/>
            </a:pPr>
            <a:r>
              <a:rPr lang="en"/>
              <a:t>There is a very specific set of procedures in place (flowchart) for handling allegations of academic misconduct.</a:t>
            </a:r>
            <a:endParaRPr/>
          </a:p>
        </p:txBody>
      </p:sp>
      <p:pic>
        <p:nvPicPr>
          <p:cNvPr id="374" name="Google Shape;374;p62"/>
          <p:cNvPicPr preferRelativeResize="0"/>
          <p:nvPr/>
        </p:nvPicPr>
        <p:blipFill>
          <a:blip r:embed="rId3">
            <a:alphaModFix/>
          </a:blip>
          <a:stretch>
            <a:fillRect/>
          </a:stretch>
        </p:blipFill>
        <p:spPr>
          <a:xfrm>
            <a:off x="5469526" y="342900"/>
            <a:ext cx="3532748" cy="4743601"/>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63"/>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Turnitin</a:t>
            </a:r>
            <a:endParaRPr/>
          </a:p>
        </p:txBody>
      </p:sp>
      <p:pic>
        <p:nvPicPr>
          <p:cNvPr id="380" name="Google Shape;380;p63"/>
          <p:cNvPicPr preferRelativeResize="0"/>
          <p:nvPr/>
        </p:nvPicPr>
        <p:blipFill>
          <a:blip r:embed="rId3">
            <a:alphaModFix/>
          </a:blip>
          <a:stretch>
            <a:fillRect/>
          </a:stretch>
        </p:blipFill>
        <p:spPr>
          <a:xfrm>
            <a:off x="152400" y="1752600"/>
            <a:ext cx="6454200" cy="3238501"/>
          </a:xfrm>
          <a:prstGeom prst="rect">
            <a:avLst/>
          </a:prstGeom>
          <a:noFill/>
          <a:ln>
            <a:noFill/>
          </a:ln>
        </p:spPr>
      </p:pic>
      <p:pic>
        <p:nvPicPr>
          <p:cNvPr id="381" name="Google Shape;381;p63"/>
          <p:cNvPicPr preferRelativeResize="0"/>
          <p:nvPr/>
        </p:nvPicPr>
        <p:blipFill>
          <a:blip r:embed="rId4">
            <a:alphaModFix/>
          </a:blip>
          <a:stretch>
            <a:fillRect/>
          </a:stretch>
        </p:blipFill>
        <p:spPr>
          <a:xfrm>
            <a:off x="0" y="4281862"/>
            <a:ext cx="9144002" cy="861626"/>
          </a:xfrm>
          <a:prstGeom prst="rect">
            <a:avLst/>
          </a:prstGeom>
          <a:noFill/>
          <a:ln>
            <a:noFill/>
          </a:ln>
        </p:spPr>
      </p:pic>
      <p:sp>
        <p:nvSpPr>
          <p:cNvPr id="382" name="Google Shape;382;p63"/>
          <p:cNvSpPr/>
          <p:nvPr/>
        </p:nvSpPr>
        <p:spPr>
          <a:xfrm>
            <a:off x="76200" y="4305300"/>
            <a:ext cx="9020100" cy="767700"/>
          </a:xfrm>
          <a:prstGeom prst="roundRect">
            <a:avLst>
              <a:gd fmla="val 16667" name="adj"/>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64"/>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Diversity and Inclusion</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65"/>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Terminology</a:t>
            </a:r>
            <a:endParaRPr/>
          </a:p>
        </p:txBody>
      </p:sp>
      <p:sp>
        <p:nvSpPr>
          <p:cNvPr id="393" name="Google Shape;393;p65"/>
          <p:cNvSpPr txBox="1"/>
          <p:nvPr/>
        </p:nvSpPr>
        <p:spPr>
          <a:xfrm>
            <a:off x="498150" y="1768675"/>
            <a:ext cx="8147700" cy="3188700"/>
          </a:xfrm>
          <a:prstGeom prst="rect">
            <a:avLst/>
          </a:prstGeom>
          <a:noFill/>
          <a:ln>
            <a:noFill/>
          </a:ln>
        </p:spPr>
        <p:txBody>
          <a:bodyPr anchorCtr="0" anchor="t" bIns="91425" lIns="91425" spcFirstLastPara="1" rIns="91425" wrap="square" tIns="91425">
            <a:noAutofit/>
          </a:bodyPr>
          <a:lstStyle/>
          <a:p>
            <a:pPr indent="0" lvl="0" marL="0" rtl="0" algn="l">
              <a:lnSpc>
                <a:spcPct val="113000"/>
              </a:lnSpc>
              <a:spcBef>
                <a:spcPts val="0"/>
              </a:spcBef>
              <a:spcAft>
                <a:spcPts val="0"/>
              </a:spcAft>
              <a:buNone/>
            </a:pPr>
            <a:r>
              <a:rPr lang="en" sz="1500">
                <a:solidFill>
                  <a:srgbClr val="595959"/>
                </a:solidFill>
                <a:latin typeface="Roboto"/>
                <a:ea typeface="Roboto"/>
                <a:cs typeface="Roboto"/>
                <a:sym typeface="Roboto"/>
              </a:rPr>
              <a:t>Diversity:  Recognizing differences, ensuring that all are represented, understanding who is in the community (and who isn’t)</a:t>
            </a:r>
            <a:endParaRPr sz="1500">
              <a:solidFill>
                <a:srgbClr val="595959"/>
              </a:solidFill>
              <a:latin typeface="Roboto"/>
              <a:ea typeface="Roboto"/>
              <a:cs typeface="Roboto"/>
              <a:sym typeface="Roboto"/>
            </a:endParaRPr>
          </a:p>
          <a:p>
            <a:pPr indent="0" lvl="0" marL="0" rtl="0" algn="l">
              <a:lnSpc>
                <a:spcPct val="113000"/>
              </a:lnSpc>
              <a:spcBef>
                <a:spcPts val="0"/>
              </a:spcBef>
              <a:spcAft>
                <a:spcPts val="0"/>
              </a:spcAft>
              <a:buNone/>
            </a:pPr>
            <a:r>
              <a:t/>
            </a:r>
            <a:endParaRPr sz="1500">
              <a:solidFill>
                <a:srgbClr val="595959"/>
              </a:solidFill>
              <a:latin typeface="Roboto"/>
              <a:ea typeface="Roboto"/>
              <a:cs typeface="Roboto"/>
              <a:sym typeface="Roboto"/>
            </a:endParaRPr>
          </a:p>
          <a:p>
            <a:pPr indent="0" lvl="0" marL="0" rtl="0" algn="l">
              <a:lnSpc>
                <a:spcPct val="113000"/>
              </a:lnSpc>
              <a:spcBef>
                <a:spcPts val="0"/>
              </a:spcBef>
              <a:spcAft>
                <a:spcPts val="0"/>
              </a:spcAft>
              <a:buNone/>
            </a:pPr>
            <a:r>
              <a:rPr lang="en" sz="1500">
                <a:solidFill>
                  <a:srgbClr val="595959"/>
                </a:solidFill>
                <a:latin typeface="Roboto"/>
                <a:ea typeface="Roboto"/>
                <a:cs typeface="Roboto"/>
                <a:sym typeface="Roboto"/>
              </a:rPr>
              <a:t>Equity:  understanding differences as they relate to power (gaps in resources that exist between different members of the community, “leveling the playing field”)</a:t>
            </a:r>
            <a:endParaRPr sz="1500">
              <a:solidFill>
                <a:srgbClr val="595959"/>
              </a:solidFill>
              <a:latin typeface="Roboto"/>
              <a:ea typeface="Roboto"/>
              <a:cs typeface="Roboto"/>
              <a:sym typeface="Roboto"/>
            </a:endParaRPr>
          </a:p>
          <a:p>
            <a:pPr indent="0" lvl="0" marL="0" rtl="0" algn="l">
              <a:lnSpc>
                <a:spcPct val="113000"/>
              </a:lnSpc>
              <a:spcBef>
                <a:spcPts val="0"/>
              </a:spcBef>
              <a:spcAft>
                <a:spcPts val="0"/>
              </a:spcAft>
              <a:buNone/>
            </a:pPr>
            <a:r>
              <a:t/>
            </a:r>
            <a:endParaRPr sz="1500">
              <a:solidFill>
                <a:srgbClr val="595959"/>
              </a:solidFill>
              <a:latin typeface="Roboto"/>
              <a:ea typeface="Roboto"/>
              <a:cs typeface="Roboto"/>
              <a:sym typeface="Roboto"/>
            </a:endParaRPr>
          </a:p>
          <a:p>
            <a:pPr indent="0" lvl="0" marL="0" rtl="0" algn="l">
              <a:lnSpc>
                <a:spcPct val="113000"/>
              </a:lnSpc>
              <a:spcBef>
                <a:spcPts val="0"/>
              </a:spcBef>
              <a:spcAft>
                <a:spcPts val="0"/>
              </a:spcAft>
              <a:buNone/>
            </a:pPr>
            <a:r>
              <a:rPr lang="en" sz="1500">
                <a:solidFill>
                  <a:srgbClr val="595959"/>
                </a:solidFill>
                <a:latin typeface="Roboto"/>
                <a:ea typeface="Roboto"/>
                <a:cs typeface="Roboto"/>
                <a:sym typeface="Roboto"/>
              </a:rPr>
              <a:t>Inclusion:  ensuring all have access to opportunity and resources - creating spaces where individuals feel welcome</a:t>
            </a:r>
            <a:endParaRPr sz="1500">
              <a:solidFill>
                <a:srgbClr val="595959"/>
              </a:solidFill>
              <a:latin typeface="Roboto"/>
              <a:ea typeface="Roboto"/>
              <a:cs typeface="Roboto"/>
              <a:sym typeface="Roboto"/>
            </a:endParaRPr>
          </a:p>
          <a:p>
            <a:pPr indent="0" lvl="0" marL="0" rtl="0" algn="l">
              <a:lnSpc>
                <a:spcPct val="113000"/>
              </a:lnSpc>
              <a:spcBef>
                <a:spcPts val="0"/>
              </a:spcBef>
              <a:spcAft>
                <a:spcPts val="0"/>
              </a:spcAft>
              <a:buNone/>
            </a:pPr>
            <a:r>
              <a:t/>
            </a:r>
            <a:endParaRPr sz="1500">
              <a:solidFill>
                <a:srgbClr val="595959"/>
              </a:solidFill>
              <a:latin typeface="Roboto"/>
              <a:ea typeface="Roboto"/>
              <a:cs typeface="Roboto"/>
              <a:sym typeface="Roboto"/>
            </a:endParaRPr>
          </a:p>
          <a:p>
            <a:pPr indent="0" lvl="0" marL="0" rtl="0" algn="l">
              <a:lnSpc>
                <a:spcPct val="113000"/>
              </a:lnSpc>
              <a:spcBef>
                <a:spcPts val="0"/>
              </a:spcBef>
              <a:spcAft>
                <a:spcPts val="0"/>
              </a:spcAft>
              <a:buNone/>
            </a:pPr>
            <a:r>
              <a:rPr lang="en" sz="1500">
                <a:solidFill>
                  <a:srgbClr val="595959"/>
                </a:solidFill>
                <a:latin typeface="Roboto"/>
                <a:ea typeface="Roboto"/>
                <a:cs typeface="Roboto"/>
                <a:sym typeface="Roboto"/>
              </a:rPr>
              <a:t>Intersectionality:  cumulative threat of discrimination or disadvantage for people whose identities fall along multiple axes of marginalization</a:t>
            </a:r>
            <a:endParaRPr sz="1500">
              <a:solidFill>
                <a:srgbClr val="595959"/>
              </a:solidFill>
              <a:latin typeface="Roboto"/>
              <a:ea typeface="Roboto"/>
              <a:cs typeface="Roboto"/>
              <a:sym typeface="Roboto"/>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66"/>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Why is it Important?</a:t>
            </a:r>
            <a:endParaRPr/>
          </a:p>
        </p:txBody>
      </p:sp>
      <p:sp>
        <p:nvSpPr>
          <p:cNvPr id="399" name="Google Shape;399;p66"/>
          <p:cNvSpPr txBox="1"/>
          <p:nvPr/>
        </p:nvSpPr>
        <p:spPr>
          <a:xfrm>
            <a:off x="484050" y="1733550"/>
            <a:ext cx="8393400" cy="3410100"/>
          </a:xfrm>
          <a:prstGeom prst="rect">
            <a:avLst/>
          </a:prstGeom>
          <a:noFill/>
          <a:ln>
            <a:noFill/>
          </a:ln>
        </p:spPr>
        <p:txBody>
          <a:bodyPr anchorCtr="0" anchor="t" bIns="91425" lIns="91425" spcFirstLastPara="1" rIns="91425" wrap="square" tIns="91425">
            <a:noAutofit/>
          </a:bodyPr>
          <a:lstStyle/>
          <a:p>
            <a:pPr indent="-304800" lvl="0" marL="457200" rtl="0" algn="l">
              <a:lnSpc>
                <a:spcPct val="114000"/>
              </a:lnSpc>
              <a:spcBef>
                <a:spcPts val="800"/>
              </a:spcBef>
              <a:spcAft>
                <a:spcPts val="0"/>
              </a:spcAft>
              <a:buClr>
                <a:srgbClr val="595959"/>
              </a:buClr>
              <a:buSzPts val="1200"/>
              <a:buFont typeface="Roboto"/>
              <a:buAutoNum type="arabicPeriod"/>
            </a:pPr>
            <a:r>
              <a:rPr lang="en" sz="1200">
                <a:solidFill>
                  <a:srgbClr val="595959"/>
                </a:solidFill>
                <a:latin typeface="Roboto"/>
                <a:ea typeface="Roboto"/>
                <a:cs typeface="Roboto"/>
                <a:sym typeface="Roboto"/>
              </a:rPr>
              <a:t>It’s the right thing to do!!  </a:t>
            </a:r>
            <a:r>
              <a:rPr lang="en" sz="1200">
                <a:solidFill>
                  <a:srgbClr val="595959"/>
                </a:solidFill>
                <a:latin typeface="Roboto"/>
                <a:ea typeface="Roboto"/>
                <a:cs typeface="Roboto"/>
                <a:sym typeface="Roboto"/>
              </a:rPr>
              <a:t>There are populations that have been systematically excluded from STEM (astronomy) - what can we do to change that?</a:t>
            </a:r>
            <a:endParaRPr sz="1200">
              <a:solidFill>
                <a:srgbClr val="595959"/>
              </a:solidFill>
              <a:latin typeface="Roboto"/>
              <a:ea typeface="Roboto"/>
              <a:cs typeface="Roboto"/>
              <a:sym typeface="Roboto"/>
            </a:endParaRPr>
          </a:p>
          <a:p>
            <a:pPr indent="-304800" lvl="0" marL="457200" rtl="0" algn="l">
              <a:lnSpc>
                <a:spcPct val="113000"/>
              </a:lnSpc>
              <a:spcBef>
                <a:spcPts val="800"/>
              </a:spcBef>
              <a:spcAft>
                <a:spcPts val="0"/>
              </a:spcAft>
              <a:buClr>
                <a:srgbClr val="595959"/>
              </a:buClr>
              <a:buSzPts val="1200"/>
              <a:buFont typeface="Roboto"/>
              <a:buAutoNum type="arabicPeriod"/>
            </a:pPr>
            <a:r>
              <a:rPr lang="en" sz="1200">
                <a:solidFill>
                  <a:srgbClr val="595959"/>
                </a:solidFill>
                <a:latin typeface="Roboto"/>
                <a:ea typeface="Roboto"/>
                <a:cs typeface="Roboto"/>
                <a:sym typeface="Roboto"/>
              </a:rPr>
              <a:t>Recent research documenting the benefits of diversity:</a:t>
            </a:r>
            <a:endParaRPr sz="1200">
              <a:solidFill>
                <a:srgbClr val="595959"/>
              </a:solidFill>
              <a:latin typeface="Roboto"/>
              <a:ea typeface="Roboto"/>
              <a:cs typeface="Roboto"/>
              <a:sym typeface="Roboto"/>
            </a:endParaRPr>
          </a:p>
          <a:p>
            <a:pPr indent="-304800" lvl="1" marL="914400" rtl="0" algn="l">
              <a:lnSpc>
                <a:spcPct val="113000"/>
              </a:lnSpc>
              <a:spcBef>
                <a:spcPts val="400"/>
              </a:spcBef>
              <a:spcAft>
                <a:spcPts val="0"/>
              </a:spcAft>
              <a:buClr>
                <a:srgbClr val="595959"/>
              </a:buClr>
              <a:buSzPts val="1200"/>
              <a:buFont typeface="Roboto"/>
              <a:buAutoNum type="alphaLcPeriod"/>
            </a:pPr>
            <a:r>
              <a:rPr lang="en" sz="1200">
                <a:solidFill>
                  <a:srgbClr val="595959"/>
                </a:solidFill>
                <a:latin typeface="Roboto"/>
                <a:ea typeface="Roboto"/>
                <a:cs typeface="Roboto"/>
                <a:sym typeface="Roboto"/>
              </a:rPr>
              <a:t>“How Racially Diverse Schools and Classrooms Can Benefit All Students” (Wells, Fox, &amp; Cordova-Cobo, 2016): </a:t>
            </a:r>
            <a:r>
              <a:rPr i="1" lang="en" sz="1200">
                <a:solidFill>
                  <a:srgbClr val="595959"/>
                </a:solidFill>
                <a:latin typeface="Roboto"/>
                <a:ea typeface="Roboto"/>
                <a:cs typeface="Roboto"/>
                <a:sym typeface="Roboto"/>
              </a:rPr>
              <a:t> students’ exposure to other students who are different from themselves and the novel ideas and challenges that such exposure brings leads to improved cognitive skills, including critical thinking and problem solving</a:t>
            </a:r>
            <a:endParaRPr i="1" sz="1200">
              <a:solidFill>
                <a:srgbClr val="595959"/>
              </a:solidFill>
              <a:latin typeface="Roboto"/>
              <a:ea typeface="Roboto"/>
              <a:cs typeface="Roboto"/>
              <a:sym typeface="Roboto"/>
            </a:endParaRPr>
          </a:p>
          <a:p>
            <a:pPr indent="-304800" lvl="1" marL="914400" rtl="0" algn="l">
              <a:lnSpc>
                <a:spcPct val="113000"/>
              </a:lnSpc>
              <a:spcBef>
                <a:spcPts val="400"/>
              </a:spcBef>
              <a:spcAft>
                <a:spcPts val="0"/>
              </a:spcAft>
              <a:buClr>
                <a:srgbClr val="595959"/>
              </a:buClr>
              <a:buSzPts val="1200"/>
              <a:buFont typeface="Roboto"/>
              <a:buAutoNum type="alphaLcPeriod"/>
            </a:pPr>
            <a:r>
              <a:rPr lang="en" sz="1200">
                <a:solidFill>
                  <a:srgbClr val="595959"/>
                </a:solidFill>
                <a:latin typeface="Roboto"/>
                <a:ea typeface="Roboto"/>
                <a:cs typeface="Roboto"/>
                <a:sym typeface="Roboto"/>
              </a:rPr>
              <a:t>“Collaboration: Strength in diversity” (Freeman &amp; Huang, </a:t>
            </a:r>
            <a:r>
              <a:rPr i="1" lang="en" sz="1200">
                <a:solidFill>
                  <a:srgbClr val="595959"/>
                </a:solidFill>
                <a:latin typeface="Roboto"/>
                <a:ea typeface="Roboto"/>
                <a:cs typeface="Roboto"/>
                <a:sym typeface="Roboto"/>
              </a:rPr>
              <a:t>Nature</a:t>
            </a:r>
            <a:r>
              <a:rPr lang="en" sz="1200">
                <a:solidFill>
                  <a:srgbClr val="595959"/>
                </a:solidFill>
                <a:latin typeface="Roboto"/>
                <a:ea typeface="Roboto"/>
                <a:cs typeface="Roboto"/>
                <a:sym typeface="Roboto"/>
              </a:rPr>
              <a:t>, 2014): “</a:t>
            </a:r>
            <a:r>
              <a:rPr i="1" lang="en" sz="1200">
                <a:solidFill>
                  <a:srgbClr val="595959"/>
                </a:solidFill>
                <a:latin typeface="Roboto"/>
                <a:ea typeface="Roboto"/>
                <a:cs typeface="Roboto"/>
                <a:sym typeface="Roboto"/>
              </a:rPr>
              <a:t>Papers with four or five authors of multiple ethnicities have, on average, one to two more citations than those written by authors all of the same ethnicity.”</a:t>
            </a:r>
            <a:endParaRPr i="1" sz="1200">
              <a:solidFill>
                <a:srgbClr val="595959"/>
              </a:solidFill>
              <a:latin typeface="Roboto"/>
              <a:ea typeface="Roboto"/>
              <a:cs typeface="Roboto"/>
              <a:sym typeface="Roboto"/>
            </a:endParaRPr>
          </a:p>
          <a:p>
            <a:pPr indent="-304800" lvl="1" marL="914400" rtl="0" algn="l">
              <a:lnSpc>
                <a:spcPct val="113000"/>
              </a:lnSpc>
              <a:spcBef>
                <a:spcPts val="400"/>
              </a:spcBef>
              <a:spcAft>
                <a:spcPts val="0"/>
              </a:spcAft>
              <a:buClr>
                <a:srgbClr val="595959"/>
              </a:buClr>
              <a:buSzPts val="1200"/>
              <a:buFont typeface="Roboto"/>
              <a:buAutoNum type="alphaLcPeriod"/>
            </a:pPr>
            <a:r>
              <a:rPr lang="en" sz="1200">
                <a:solidFill>
                  <a:srgbClr val="595959"/>
                </a:solidFill>
                <a:latin typeface="Roboto"/>
                <a:ea typeface="Roboto"/>
                <a:cs typeface="Roboto"/>
                <a:sym typeface="Roboto"/>
              </a:rPr>
              <a:t>“How Diversity Makes Us Smarter” (Phillips, </a:t>
            </a:r>
            <a:r>
              <a:rPr i="1" lang="en" sz="1200">
                <a:solidFill>
                  <a:srgbClr val="595959"/>
                </a:solidFill>
                <a:latin typeface="Roboto"/>
                <a:ea typeface="Roboto"/>
                <a:cs typeface="Roboto"/>
                <a:sym typeface="Roboto"/>
              </a:rPr>
              <a:t>Sci. Am.</a:t>
            </a:r>
            <a:r>
              <a:rPr lang="en" sz="1200">
                <a:solidFill>
                  <a:srgbClr val="595959"/>
                </a:solidFill>
                <a:latin typeface="Roboto"/>
                <a:ea typeface="Roboto"/>
                <a:cs typeface="Roboto"/>
                <a:sym typeface="Roboto"/>
              </a:rPr>
              <a:t>, 2014): “</a:t>
            </a:r>
            <a:r>
              <a:rPr i="1" lang="en" sz="1200">
                <a:solidFill>
                  <a:srgbClr val="595959"/>
                </a:solidFill>
                <a:latin typeface="Roboto"/>
                <a:ea typeface="Roboto"/>
                <a:cs typeface="Roboto"/>
                <a:sym typeface="Roboto"/>
              </a:rPr>
              <a:t>socially diverse groups are more innovative than homogeneous groups”</a:t>
            </a:r>
            <a:endParaRPr i="1" sz="1200">
              <a:solidFill>
                <a:srgbClr val="595959"/>
              </a:solidFill>
              <a:latin typeface="Roboto"/>
              <a:ea typeface="Roboto"/>
              <a:cs typeface="Roboto"/>
              <a:sym typeface="Roboto"/>
            </a:endParaRPr>
          </a:p>
          <a:p>
            <a:pPr indent="-304800" lvl="0" marL="457200" rtl="0" algn="l">
              <a:lnSpc>
                <a:spcPct val="114000"/>
              </a:lnSpc>
              <a:spcBef>
                <a:spcPts val="800"/>
              </a:spcBef>
              <a:spcAft>
                <a:spcPts val="0"/>
              </a:spcAft>
              <a:buClr>
                <a:srgbClr val="595959"/>
              </a:buClr>
              <a:buSzPts val="1200"/>
              <a:buFont typeface="Roboto"/>
              <a:buAutoNum type="arabicPeriod"/>
            </a:pPr>
            <a:r>
              <a:rPr lang="en" sz="1200">
                <a:solidFill>
                  <a:srgbClr val="595959"/>
                </a:solidFill>
                <a:latin typeface="Roboto"/>
                <a:ea typeface="Roboto"/>
                <a:cs typeface="Roboto"/>
                <a:sym typeface="Roboto"/>
              </a:rPr>
              <a:t>Recognition that it’s the institution’s responsibility to adapt (no longer the individual).</a:t>
            </a:r>
            <a:endParaRPr sz="1200">
              <a:solidFill>
                <a:srgbClr val="595959"/>
              </a:solidFill>
              <a:latin typeface="Roboto"/>
              <a:ea typeface="Roboto"/>
              <a:cs typeface="Roboto"/>
              <a:sym typeface="Roboto"/>
            </a:endParaRPr>
          </a:p>
          <a:p>
            <a:pPr indent="0" lvl="0" marL="0" rtl="0" algn="l">
              <a:lnSpc>
                <a:spcPct val="114000"/>
              </a:lnSpc>
              <a:spcBef>
                <a:spcPts val="800"/>
              </a:spcBef>
              <a:spcAft>
                <a:spcPts val="800"/>
              </a:spcAft>
              <a:buNone/>
            </a:pPr>
            <a:r>
              <a:t/>
            </a:r>
            <a:endParaRPr sz="1200">
              <a:solidFill>
                <a:srgbClr val="595959"/>
              </a:solidFill>
              <a:latin typeface="Roboto"/>
              <a:ea typeface="Roboto"/>
              <a:cs typeface="Roboto"/>
              <a:sym typeface="Roboto"/>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67"/>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Be aware of your biases!</a:t>
            </a:r>
            <a:endParaRPr/>
          </a:p>
        </p:txBody>
      </p:sp>
      <p:sp>
        <p:nvSpPr>
          <p:cNvPr id="405" name="Google Shape;405;p67"/>
          <p:cNvSpPr txBox="1"/>
          <p:nvPr>
            <p:ph idx="1" type="body"/>
          </p:nvPr>
        </p:nvSpPr>
        <p:spPr>
          <a:xfrm>
            <a:off x="376650" y="1728575"/>
            <a:ext cx="8615100" cy="3272100"/>
          </a:xfrm>
          <a:prstGeom prst="rect">
            <a:avLst/>
          </a:prstGeom>
        </p:spPr>
        <p:txBody>
          <a:bodyPr anchorCtr="0" anchor="t" bIns="91425" lIns="91425" spcFirstLastPara="1" rIns="91425" wrap="square" tIns="91425">
            <a:noAutofit/>
          </a:bodyPr>
          <a:lstStyle/>
          <a:p>
            <a:pPr indent="-317500" lvl="0" marL="457200" rtl="0" algn="l">
              <a:lnSpc>
                <a:spcPct val="114000"/>
              </a:lnSpc>
              <a:spcBef>
                <a:spcPts val="800"/>
              </a:spcBef>
              <a:spcAft>
                <a:spcPts val="0"/>
              </a:spcAft>
              <a:buSzPts val="1400"/>
              <a:buChar char="●"/>
            </a:pPr>
            <a:r>
              <a:rPr lang="en" sz="1400"/>
              <a:t>As you interact with and evaluate each student, be aware of unconscious bias, which we ALL have and which can affect our evaluations.</a:t>
            </a:r>
            <a:endParaRPr sz="1400"/>
          </a:p>
          <a:p>
            <a:pPr indent="-317500" lvl="0" marL="457200" rtl="0" algn="l">
              <a:lnSpc>
                <a:spcPct val="114000"/>
              </a:lnSpc>
              <a:spcBef>
                <a:spcPts val="800"/>
              </a:spcBef>
              <a:spcAft>
                <a:spcPts val="0"/>
              </a:spcAft>
              <a:buSzPts val="1400"/>
              <a:buChar char="●"/>
            </a:pPr>
            <a:r>
              <a:rPr lang="en" sz="1400"/>
              <a:t>Some common types of unconscious bias include:</a:t>
            </a:r>
            <a:endParaRPr sz="1400"/>
          </a:p>
          <a:p>
            <a:pPr indent="-317500" lvl="1" marL="914400" rtl="0" algn="l">
              <a:lnSpc>
                <a:spcPct val="114000"/>
              </a:lnSpc>
              <a:spcBef>
                <a:spcPts val="800"/>
              </a:spcBef>
              <a:spcAft>
                <a:spcPts val="0"/>
              </a:spcAft>
              <a:buSzPts val="1400"/>
              <a:buChar char="○"/>
            </a:pPr>
            <a:r>
              <a:rPr lang="en" sz="1400"/>
              <a:t>Conformity Bias​ (Group pressure – people tend to go along with the group,​ form opinions ​based on info from others)</a:t>
            </a:r>
            <a:endParaRPr sz="1400"/>
          </a:p>
          <a:p>
            <a:pPr indent="-317500" lvl="1" marL="914400" rtl="0" algn="l">
              <a:lnSpc>
                <a:spcPct val="114000"/>
              </a:lnSpc>
              <a:spcBef>
                <a:spcPts val="800"/>
              </a:spcBef>
              <a:spcAft>
                <a:spcPts val="0"/>
              </a:spcAft>
              <a:buSzPts val="1400"/>
              <a:buChar char="○"/>
            </a:pPr>
            <a:r>
              <a:rPr lang="en" sz="1400"/>
              <a:t>Education Bias​ (Make a judgement about their abilities based on schools</a:t>
            </a:r>
            <a:r>
              <a:rPr lang="en" sz="1400"/>
              <a:t> attended)</a:t>
            </a:r>
            <a:endParaRPr sz="1400"/>
          </a:p>
          <a:p>
            <a:pPr indent="-317500" lvl="1" marL="914400" rtl="0" algn="l">
              <a:lnSpc>
                <a:spcPct val="114000"/>
              </a:lnSpc>
              <a:spcBef>
                <a:spcPts val="800"/>
              </a:spcBef>
              <a:spcAft>
                <a:spcPts val="0"/>
              </a:spcAft>
              <a:buSzPts val="1400"/>
              <a:buChar char="○"/>
            </a:pPr>
            <a:r>
              <a:rPr lang="en" sz="1400"/>
              <a:t>Beauty Bias​ (Look for similar attributes to the person who held the role prior​)</a:t>
            </a:r>
            <a:endParaRPr sz="1400"/>
          </a:p>
          <a:p>
            <a:pPr indent="-317500" lvl="1" marL="914400" rtl="0" algn="l">
              <a:lnSpc>
                <a:spcPct val="114000"/>
              </a:lnSpc>
              <a:spcBef>
                <a:spcPts val="800"/>
              </a:spcBef>
              <a:spcAft>
                <a:spcPts val="800"/>
              </a:spcAft>
              <a:buSzPts val="1400"/>
              <a:buChar char="○"/>
            </a:pPr>
            <a:r>
              <a:rPr lang="en" sz="1400"/>
              <a:t>Affinity Bias​ (Share a common connection….college attended, where grew up, know someone in common​)</a:t>
            </a:r>
            <a:endParaRPr sz="140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68"/>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Biases II</a:t>
            </a:r>
            <a:endParaRPr/>
          </a:p>
        </p:txBody>
      </p:sp>
      <p:sp>
        <p:nvSpPr>
          <p:cNvPr id="411" name="Google Shape;411;p68"/>
          <p:cNvSpPr txBox="1"/>
          <p:nvPr>
            <p:ph idx="1" type="body"/>
          </p:nvPr>
        </p:nvSpPr>
        <p:spPr>
          <a:xfrm>
            <a:off x="376650" y="1728575"/>
            <a:ext cx="8615100" cy="3272100"/>
          </a:xfrm>
          <a:prstGeom prst="rect">
            <a:avLst/>
          </a:prstGeom>
        </p:spPr>
        <p:txBody>
          <a:bodyPr anchorCtr="0" anchor="t" bIns="91425" lIns="91425" spcFirstLastPara="1" rIns="91425" wrap="square" tIns="91425">
            <a:noAutofit/>
          </a:bodyPr>
          <a:lstStyle/>
          <a:p>
            <a:pPr indent="-317500" lvl="0" marL="457200" rtl="0" algn="l">
              <a:lnSpc>
                <a:spcPct val="114000"/>
              </a:lnSpc>
              <a:spcBef>
                <a:spcPts val="800"/>
              </a:spcBef>
              <a:spcAft>
                <a:spcPts val="0"/>
              </a:spcAft>
              <a:buSzPts val="1400"/>
              <a:buChar char="●"/>
            </a:pPr>
            <a:r>
              <a:rPr lang="en" sz="1400"/>
              <a:t>And some more types of bias…</a:t>
            </a:r>
            <a:endParaRPr sz="1400"/>
          </a:p>
          <a:p>
            <a:pPr indent="-317500" lvl="1" marL="914400" rtl="0" algn="l">
              <a:lnSpc>
                <a:spcPct val="114000"/>
              </a:lnSpc>
              <a:spcBef>
                <a:spcPts val="800"/>
              </a:spcBef>
              <a:spcAft>
                <a:spcPts val="0"/>
              </a:spcAft>
              <a:buSzPts val="1400"/>
              <a:buChar char="○"/>
            </a:pPr>
            <a:r>
              <a:rPr lang="en" sz="1400"/>
              <a:t>Similarity Bias​ (More favorable to individual who are like us​)</a:t>
            </a:r>
            <a:endParaRPr sz="1400"/>
          </a:p>
          <a:p>
            <a:pPr indent="-317500" lvl="1" marL="914400" rtl="0" algn="l">
              <a:lnSpc>
                <a:spcPct val="114000"/>
              </a:lnSpc>
              <a:spcBef>
                <a:spcPts val="800"/>
              </a:spcBef>
              <a:spcAft>
                <a:spcPts val="0"/>
              </a:spcAft>
              <a:buSzPts val="1400"/>
              <a:buChar char="○"/>
            </a:pPr>
            <a:r>
              <a:rPr lang="en" sz="1400"/>
              <a:t>Contrast Bias​ (Compare against others​)</a:t>
            </a:r>
            <a:endParaRPr sz="1400"/>
          </a:p>
          <a:p>
            <a:pPr indent="-317500" lvl="1" marL="914400" rtl="0" algn="l">
              <a:lnSpc>
                <a:spcPct val="114000"/>
              </a:lnSpc>
              <a:spcBef>
                <a:spcPts val="800"/>
              </a:spcBef>
              <a:spcAft>
                <a:spcPts val="0"/>
              </a:spcAft>
              <a:buSzPts val="1400"/>
              <a:buChar char="○"/>
            </a:pPr>
            <a:r>
              <a:rPr lang="en" sz="1400"/>
              <a:t>Enthusiasm Bias​ (Some people talk a good game – often extroverts are natural self-promoters.  Remember that introverts also can have valuable input and expertise!).​</a:t>
            </a:r>
            <a:endParaRPr sz="1400"/>
          </a:p>
          <a:p>
            <a:pPr indent="-317500" lvl="1" marL="914400" rtl="0" algn="l">
              <a:lnSpc>
                <a:spcPct val="114000"/>
              </a:lnSpc>
              <a:spcBef>
                <a:spcPts val="800"/>
              </a:spcBef>
              <a:spcAft>
                <a:spcPts val="0"/>
              </a:spcAft>
              <a:buSzPts val="1400"/>
              <a:buChar char="○"/>
            </a:pPr>
            <a:r>
              <a:rPr lang="en" sz="1400"/>
              <a:t>Experience Bias​ (Time </a:t>
            </a:r>
            <a:r>
              <a:rPr lang="en"/>
              <a:t>as a student</a:t>
            </a:r>
            <a:r>
              <a:rPr lang="en" sz="1400"/>
              <a:t> has no correlation to achievement.​)</a:t>
            </a:r>
            <a:endParaRPr sz="1400"/>
          </a:p>
          <a:p>
            <a:pPr indent="-317500" lvl="1" marL="914400" rtl="0" algn="l">
              <a:lnSpc>
                <a:spcPct val="114000"/>
              </a:lnSpc>
              <a:spcBef>
                <a:spcPts val="800"/>
              </a:spcBef>
              <a:spcAft>
                <a:spcPts val="0"/>
              </a:spcAft>
              <a:buSzPts val="1400"/>
              <a:buChar char="○"/>
            </a:pPr>
            <a:r>
              <a:rPr lang="en" sz="1400"/>
              <a:t>Halo/Horn Bias​ (See one great thing or one bad thing and we let it cloud our opinions)</a:t>
            </a:r>
            <a:endParaRPr sz="1400"/>
          </a:p>
          <a:p>
            <a:pPr indent="0" lvl="0" marL="0" rtl="0" algn="l">
              <a:lnSpc>
                <a:spcPct val="114000"/>
              </a:lnSpc>
              <a:spcBef>
                <a:spcPts val="800"/>
              </a:spcBef>
              <a:spcAft>
                <a:spcPts val="800"/>
              </a:spcAft>
              <a:buNone/>
            </a:pPr>
            <a:r>
              <a:t/>
            </a:r>
            <a:endParaRPr sz="14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69"/>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Mitigating Unconscious Bias</a:t>
            </a:r>
            <a:endParaRPr/>
          </a:p>
        </p:txBody>
      </p:sp>
      <p:sp>
        <p:nvSpPr>
          <p:cNvPr id="417" name="Google Shape;417;p69"/>
          <p:cNvSpPr txBox="1"/>
          <p:nvPr>
            <p:ph idx="1" type="body"/>
          </p:nvPr>
        </p:nvSpPr>
        <p:spPr>
          <a:xfrm>
            <a:off x="471900" y="1919075"/>
            <a:ext cx="8222100" cy="2910000"/>
          </a:xfrm>
          <a:prstGeom prst="rect">
            <a:avLst/>
          </a:prstGeom>
        </p:spPr>
        <p:txBody>
          <a:bodyPr anchorCtr="0" anchor="t" bIns="91425" lIns="91425" spcFirstLastPara="1" rIns="91425" wrap="square" tIns="91425">
            <a:noAutofit/>
          </a:bodyPr>
          <a:lstStyle/>
          <a:p>
            <a:pPr indent="-342900" lvl="0" marL="457200" rtl="0" algn="l">
              <a:lnSpc>
                <a:spcPct val="114000"/>
              </a:lnSpc>
              <a:spcBef>
                <a:spcPts val="800"/>
              </a:spcBef>
              <a:spcAft>
                <a:spcPts val="0"/>
              </a:spcAft>
              <a:buSzPts val="1800"/>
              <a:buChar char="●"/>
            </a:pPr>
            <a:r>
              <a:rPr lang="en"/>
              <a:t>Determine multiple specific, objective criteria before evaluation starts and focus on it during evaluation​</a:t>
            </a:r>
            <a:endParaRPr/>
          </a:p>
          <a:p>
            <a:pPr indent="-342900" lvl="0" marL="457200" rtl="0" algn="l">
              <a:lnSpc>
                <a:spcPct val="114000"/>
              </a:lnSpc>
              <a:spcBef>
                <a:spcPts val="800"/>
              </a:spcBef>
              <a:spcAft>
                <a:spcPts val="0"/>
              </a:spcAft>
              <a:buSzPts val="1800"/>
              <a:buChar char="●"/>
            </a:pPr>
            <a:r>
              <a:rPr lang="en"/>
              <a:t>Review possible biases during class/lab preparation​</a:t>
            </a:r>
            <a:endParaRPr/>
          </a:p>
          <a:p>
            <a:pPr indent="-342900" lvl="0" marL="457200" rtl="0" algn="l">
              <a:lnSpc>
                <a:spcPct val="114000"/>
              </a:lnSpc>
              <a:spcBef>
                <a:spcPts val="800"/>
              </a:spcBef>
              <a:spcAft>
                <a:spcPts val="0"/>
              </a:spcAft>
              <a:buSzPts val="1800"/>
              <a:buChar char="●"/>
            </a:pPr>
            <a:r>
              <a:rPr lang="en"/>
              <a:t>Bring your biases to the conscious level and remain self-aware​</a:t>
            </a:r>
            <a:endParaRPr/>
          </a:p>
          <a:p>
            <a:pPr indent="-342900" lvl="0" marL="457200" rtl="0" algn="l">
              <a:lnSpc>
                <a:spcPct val="114000"/>
              </a:lnSpc>
              <a:spcBef>
                <a:spcPts val="800"/>
              </a:spcBef>
              <a:spcAft>
                <a:spcPts val="0"/>
              </a:spcAft>
              <a:buSzPts val="1800"/>
              <a:buChar char="●"/>
            </a:pPr>
            <a:r>
              <a:rPr lang="en"/>
              <a:t>Conduct the full interaction (lab teaching, grading, etc.) prior to reaching a conclusion​</a:t>
            </a:r>
            <a:endParaRPr/>
          </a:p>
          <a:p>
            <a:pPr indent="-342900" lvl="0" marL="457200" rtl="0" algn="l">
              <a:lnSpc>
                <a:spcPct val="114000"/>
              </a:lnSpc>
              <a:spcBef>
                <a:spcPts val="800"/>
              </a:spcBef>
              <a:spcAft>
                <a:spcPts val="800"/>
              </a:spcAft>
              <a:buSzPts val="1800"/>
              <a:buChar char="●"/>
            </a:pPr>
            <a:r>
              <a:rPr lang="en"/>
              <a:t>Evaluate criteria separately​</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70"/>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Important Contact Information:</a:t>
            </a:r>
            <a:endParaRPr/>
          </a:p>
        </p:txBody>
      </p:sp>
      <p:sp>
        <p:nvSpPr>
          <p:cNvPr id="423" name="Google Shape;423;p70"/>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Department Lab/Observatory Manager: Jon Rees. Office 103. </a:t>
            </a:r>
            <a:r>
              <a:rPr lang="en" u="sng">
                <a:solidFill>
                  <a:schemeClr val="hlink"/>
                </a:solidFill>
                <a:hlinkClick r:id="rId3"/>
              </a:rPr>
              <a:t>jonmrees@nmsu.edu</a:t>
            </a:r>
            <a:r>
              <a:rPr lang="en"/>
              <a:t> </a:t>
            </a:r>
            <a:endParaRPr/>
          </a:p>
          <a:p>
            <a:pPr indent="0" lvl="0" marL="0" rtl="0" algn="l">
              <a:spcBef>
                <a:spcPts val="1600"/>
              </a:spcBef>
              <a:spcAft>
                <a:spcPts val="1600"/>
              </a:spcAft>
              <a:buNone/>
            </a:pPr>
            <a:r>
              <a:rPr lang="en"/>
              <a:t>Head TA/Campus Observatories Head: David DeColibus.  Office 121. </a:t>
            </a:r>
            <a:r>
              <a:rPr lang="en" u="sng">
                <a:solidFill>
                  <a:schemeClr val="hlink"/>
                </a:solidFill>
                <a:hlinkClick r:id="rId4"/>
              </a:rPr>
              <a:t>decolib@nmsu.edu</a:t>
            </a:r>
            <a:r>
              <a:rPr lang="en"/>
              <a:t> </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71"/>
          <p:cNvSpPr txBox="1"/>
          <p:nvPr>
            <p:ph type="title"/>
          </p:nvPr>
        </p:nvSpPr>
        <p:spPr>
          <a:xfrm>
            <a:off x="531600" y="634650"/>
            <a:ext cx="8080800" cy="3874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Reminder: These are helpful suggestions, but always speak to the course professor directly about any questions, concerns, or feedback concerning your role as a Teaching Assistant.</a:t>
            </a:r>
            <a:endParaRPr sz="3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8"/>
          <p:cNvSpPr txBox="1"/>
          <p:nvPr>
            <p:ph type="title"/>
          </p:nvPr>
        </p:nvSpPr>
        <p:spPr>
          <a:xfrm>
            <a:off x="460950" y="2065350"/>
            <a:ext cx="8222100" cy="1012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a:t>Teaching at NMSU</a:t>
            </a:r>
            <a:endParaRPr b="1"/>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72"/>
          <p:cNvSpPr txBox="1"/>
          <p:nvPr>
            <p:ph type="title"/>
          </p:nvPr>
        </p:nvSpPr>
        <p:spPr>
          <a:xfrm>
            <a:off x="471900" y="738725"/>
            <a:ext cx="8222100" cy="76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Resources</a:t>
            </a:r>
            <a:endParaRPr/>
          </a:p>
        </p:txBody>
      </p:sp>
      <p:sp>
        <p:nvSpPr>
          <p:cNvPr id="434" name="Google Shape;434;p72"/>
          <p:cNvSpPr txBox="1"/>
          <p:nvPr>
            <p:ph idx="1" type="body"/>
          </p:nvPr>
        </p:nvSpPr>
        <p:spPr>
          <a:xfrm>
            <a:off x="471900" y="1919075"/>
            <a:ext cx="8222100" cy="2710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solidFill>
                  <a:srgbClr val="000000"/>
                </a:solidFill>
              </a:rPr>
              <a:t>This information was collected from: “Collected Wisdom: Strategies and Resources from TAs” (Carnegie Mellon University), “A Pocket Guide to Probing Questions” (Gene Thompson-Grove), and the NMSU Astronomy Handbook</a:t>
            </a:r>
            <a:endParaRPr>
              <a:solidFill>
                <a:srgbClr val="000000"/>
              </a:solidFill>
            </a:endParaRPr>
          </a:p>
          <a:p>
            <a:pPr indent="0" lvl="0" marL="0" rtl="0" algn="l">
              <a:lnSpc>
                <a:spcPct val="100000"/>
              </a:lnSpc>
              <a:spcBef>
                <a:spcPts val="0"/>
              </a:spcBef>
              <a:spcAft>
                <a:spcPts val="0"/>
              </a:spcAft>
              <a:buNone/>
            </a:pPr>
            <a:r>
              <a:t/>
            </a:r>
            <a:endParaRPr sz="1200">
              <a:solidFill>
                <a:srgbClr val="000000"/>
              </a:solidFill>
            </a:endParaRPr>
          </a:p>
          <a:p>
            <a:pPr indent="0" lvl="0" marL="0" rtl="0" algn="l">
              <a:lnSpc>
                <a:spcPct val="100000"/>
              </a:lnSpc>
              <a:spcBef>
                <a:spcPts val="0"/>
              </a:spcBef>
              <a:spcAft>
                <a:spcPts val="0"/>
              </a:spcAft>
              <a:buNone/>
            </a:pPr>
            <a:r>
              <a:rPr lang="en" sz="1200">
                <a:solidFill>
                  <a:srgbClr val="000000"/>
                </a:solidFill>
              </a:rPr>
              <a:t>Probing questions: </a:t>
            </a:r>
            <a:r>
              <a:rPr lang="en" sz="1100" u="sng">
                <a:solidFill>
                  <a:schemeClr val="accent5"/>
                </a:solidFill>
                <a:latin typeface="Arial"/>
                <a:ea typeface="Arial"/>
                <a:cs typeface="Arial"/>
                <a:sym typeface="Arial"/>
                <a:hlinkClick r:id="rId3">
                  <a:extLst>
                    <a:ext uri="{A12FA001-AC4F-418D-AE19-62706E023703}">
                      <ahyp:hlinkClr val="tx"/>
                    </a:ext>
                  </a:extLst>
                </a:hlinkClick>
              </a:rPr>
              <a:t>http://schoolreforminitiative.org/doc/probing_questions_guide.pdf</a:t>
            </a:r>
            <a:endParaRPr sz="1200">
              <a:solidFill>
                <a:schemeClr val="lt1"/>
              </a:solidFill>
            </a:endParaRPr>
          </a:p>
          <a:p>
            <a:pPr indent="0" lvl="0" marL="0" rtl="0" algn="l">
              <a:lnSpc>
                <a:spcPct val="100000"/>
              </a:lnSpc>
              <a:spcBef>
                <a:spcPts val="0"/>
              </a:spcBef>
              <a:spcAft>
                <a:spcPts val="0"/>
              </a:spcAft>
              <a:buNone/>
            </a:pPr>
            <a:r>
              <a:rPr lang="en" sz="1200">
                <a:solidFill>
                  <a:srgbClr val="000000"/>
                </a:solidFill>
              </a:rPr>
              <a:t>NMSU Handbook: </a:t>
            </a:r>
            <a:r>
              <a:rPr lang="en" sz="1100" u="sng">
                <a:solidFill>
                  <a:schemeClr val="accent5"/>
                </a:solidFill>
                <a:latin typeface="Arial"/>
                <a:ea typeface="Arial"/>
                <a:cs typeface="Arial"/>
                <a:sym typeface="Arial"/>
                <a:hlinkClick r:id="rId4">
                  <a:extLst>
                    <a:ext uri="{A12FA001-AC4F-418D-AE19-62706E023703}">
                      <ahyp:hlinkClr val="tx"/>
                    </a:ext>
                  </a:extLst>
                </a:hlinkClick>
              </a:rPr>
              <a:t>http://astronomy.nmsu.edu/holtz/dept/handbook.pdf</a:t>
            </a:r>
            <a:endParaRPr sz="1200">
              <a:solidFill>
                <a:schemeClr val="lt1"/>
              </a:solidFill>
            </a:endParaRPr>
          </a:p>
          <a:p>
            <a:pPr indent="0" lvl="0" marL="0" rtl="0" algn="l">
              <a:lnSpc>
                <a:spcPct val="100000"/>
              </a:lnSpc>
              <a:spcBef>
                <a:spcPts val="0"/>
              </a:spcBef>
              <a:spcAft>
                <a:spcPts val="0"/>
              </a:spcAft>
              <a:buNone/>
            </a:pPr>
            <a:r>
              <a:rPr lang="en" sz="1200">
                <a:solidFill>
                  <a:srgbClr val="000000"/>
                </a:solidFill>
              </a:rPr>
              <a:t>Collected Wisdoms: </a:t>
            </a:r>
            <a:r>
              <a:rPr lang="en" sz="1100" u="sng">
                <a:solidFill>
                  <a:schemeClr val="accent5"/>
                </a:solidFill>
                <a:latin typeface="Arial"/>
                <a:ea typeface="Arial"/>
                <a:cs typeface="Arial"/>
                <a:sym typeface="Arial"/>
                <a:hlinkClick r:id="rId5">
                  <a:extLst>
                    <a:ext uri="{A12FA001-AC4F-418D-AE19-62706E023703}">
                      <ahyp:hlinkClr val="tx"/>
                    </a:ext>
                  </a:extLst>
                </a:hlinkClick>
              </a:rPr>
              <a:t>https://www.cmu.edu/teaching/resources/PublicationsArchives/CollectedWisdom/collectwisdom-teachingstrategies.pdf</a:t>
            </a:r>
            <a:endParaRPr sz="1200">
              <a:solidFill>
                <a:schemeClr val="lt1"/>
              </a:solidFill>
            </a:endParaRPr>
          </a:p>
          <a:p>
            <a:pPr indent="0" lvl="0" marL="0" rtl="0" algn="l">
              <a:lnSpc>
                <a:spcPct val="100000"/>
              </a:lnSpc>
              <a:spcBef>
                <a:spcPts val="0"/>
              </a:spcBef>
              <a:spcAft>
                <a:spcPts val="0"/>
              </a:spcAft>
              <a:buNone/>
            </a:pPr>
            <a:r>
              <a:t/>
            </a:r>
            <a:endParaRPr sz="1200">
              <a:solidFill>
                <a:schemeClr val="lt1"/>
              </a:solidFill>
            </a:endParaRPr>
          </a:p>
          <a:p>
            <a:pPr indent="0" lvl="0" marL="0" rtl="0" algn="l">
              <a:lnSpc>
                <a:spcPct val="100000"/>
              </a:lnSpc>
              <a:spcBef>
                <a:spcPts val="0"/>
              </a:spcBef>
              <a:spcAft>
                <a:spcPts val="0"/>
              </a:spcAft>
              <a:buNone/>
            </a:pPr>
            <a:r>
              <a:rPr lang="en" sz="1200">
                <a:solidFill>
                  <a:srgbClr val="000000"/>
                </a:solidFill>
              </a:rPr>
              <a:t>The Teaching Academy is a professional development center on campus aimed at improving teaching.  A number of their events are appropriate to graduate students (all are free!) so please take advantage of those opportunities if you are so inclined.</a:t>
            </a:r>
            <a:endParaRPr sz="1200">
              <a:solidFill>
                <a:srgbClr val="000000"/>
              </a:solidFill>
            </a:endParaRPr>
          </a:p>
          <a:p>
            <a:pPr indent="0" lvl="0" marL="0" rtl="0" algn="l">
              <a:lnSpc>
                <a:spcPct val="100000"/>
              </a:lnSpc>
              <a:spcBef>
                <a:spcPts val="0"/>
              </a:spcBef>
              <a:spcAft>
                <a:spcPts val="0"/>
              </a:spcAft>
              <a:buNone/>
            </a:pPr>
            <a:r>
              <a:t/>
            </a:r>
            <a:endParaRPr sz="1200">
              <a:solidFill>
                <a:schemeClr val="lt1"/>
              </a:solidFill>
            </a:endParaRPr>
          </a:p>
          <a:p>
            <a:pPr indent="0" lvl="0" marL="0" rtl="0" algn="l">
              <a:lnSpc>
                <a:spcPct val="100000"/>
              </a:lnSpc>
              <a:spcBef>
                <a:spcPts val="0"/>
              </a:spcBef>
              <a:spcAft>
                <a:spcPts val="0"/>
              </a:spcAft>
              <a:buNone/>
            </a:pPr>
            <a:r>
              <a:rPr lang="en" sz="1200" u="sng">
                <a:solidFill>
                  <a:schemeClr val="accent5"/>
                </a:solidFill>
                <a:hlinkClick r:id="rId6">
                  <a:extLst>
                    <a:ext uri="{A12FA001-AC4F-418D-AE19-62706E023703}">
                      <ahyp:hlinkClr val="tx"/>
                    </a:ext>
                  </a:extLst>
                </a:hlinkClick>
              </a:rPr>
              <a:t>https://teaching.nmsu.edu</a:t>
            </a:r>
            <a:endParaRPr sz="1200">
              <a:solidFill>
                <a:schemeClr val="lt1"/>
              </a:solidFill>
            </a:endParaRPr>
          </a:p>
          <a:p>
            <a:pPr indent="0" lvl="0" marL="0" rtl="0" algn="l">
              <a:lnSpc>
                <a:spcPct val="100000"/>
              </a:lnSpc>
              <a:spcBef>
                <a:spcPts val="0"/>
              </a:spcBef>
              <a:spcAft>
                <a:spcPts val="0"/>
              </a:spcAft>
              <a:buNone/>
            </a:pPr>
            <a:r>
              <a:t/>
            </a:r>
            <a:endParaRPr sz="1200">
              <a:solidFill>
                <a:schemeClr val="lt1"/>
              </a:solidFill>
            </a:endParaRPr>
          </a:p>
          <a:p>
            <a:pPr indent="0" lvl="0" marL="0" rtl="0" algn="l">
              <a:spcBef>
                <a:spcPts val="0"/>
              </a:spcBef>
              <a:spcAft>
                <a:spcPts val="1600"/>
              </a:spcAft>
              <a:buNone/>
            </a:pPr>
            <a:r>
              <a:t/>
            </a:r>
            <a:endParaRPr>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9"/>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Student Demographics</a:t>
            </a:r>
            <a:endParaRPr/>
          </a:p>
        </p:txBody>
      </p:sp>
      <p:sp>
        <p:nvSpPr>
          <p:cNvPr id="103" name="Google Shape;103;p19"/>
          <p:cNvSpPr txBox="1"/>
          <p:nvPr>
            <p:ph idx="1" type="body"/>
          </p:nvPr>
        </p:nvSpPr>
        <p:spPr>
          <a:xfrm>
            <a:off x="123825" y="1844775"/>
            <a:ext cx="4105200" cy="3226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(see graphics to the right)</a:t>
            </a:r>
            <a:endParaRPr/>
          </a:p>
          <a:p>
            <a:pPr indent="0" lvl="0" marL="0" rtl="0" algn="l">
              <a:spcBef>
                <a:spcPts val="1600"/>
              </a:spcBef>
              <a:spcAft>
                <a:spcPts val="0"/>
              </a:spcAft>
              <a:buNone/>
            </a:pPr>
            <a:r>
              <a:rPr lang="en"/>
              <a:t>Roughly half are first-generation college students</a:t>
            </a:r>
            <a:endParaRPr/>
          </a:p>
          <a:p>
            <a:pPr indent="0" lvl="0" marL="0" rtl="0" algn="l">
              <a:spcBef>
                <a:spcPts val="1600"/>
              </a:spcBef>
              <a:spcAft>
                <a:spcPts val="0"/>
              </a:spcAft>
              <a:buNone/>
            </a:pPr>
            <a:r>
              <a:rPr lang="en"/>
              <a:t>What do you think their goals for the students are in taking this class?</a:t>
            </a:r>
            <a:endParaRPr/>
          </a:p>
          <a:p>
            <a:pPr indent="0" lvl="0" marL="0" rtl="0" algn="l">
              <a:spcBef>
                <a:spcPts val="1600"/>
              </a:spcBef>
              <a:spcAft>
                <a:spcPts val="1600"/>
              </a:spcAft>
              <a:buNone/>
            </a:pPr>
            <a:r>
              <a:rPr lang="en"/>
              <a:t>How might that impact the way you approach teaching?</a:t>
            </a:r>
            <a:endParaRPr/>
          </a:p>
        </p:txBody>
      </p:sp>
      <p:pic>
        <p:nvPicPr>
          <p:cNvPr id="104" name="Google Shape;104;p19"/>
          <p:cNvPicPr preferRelativeResize="0"/>
          <p:nvPr/>
        </p:nvPicPr>
        <p:blipFill>
          <a:blip r:embed="rId3">
            <a:alphaModFix/>
          </a:blip>
          <a:stretch>
            <a:fillRect/>
          </a:stretch>
        </p:blipFill>
        <p:spPr>
          <a:xfrm>
            <a:off x="5343375" y="65600"/>
            <a:ext cx="3933975" cy="2049983"/>
          </a:xfrm>
          <a:prstGeom prst="rect">
            <a:avLst/>
          </a:prstGeom>
          <a:noFill/>
          <a:ln>
            <a:noFill/>
          </a:ln>
        </p:spPr>
      </p:pic>
      <p:pic>
        <p:nvPicPr>
          <p:cNvPr id="105" name="Google Shape;105;p19"/>
          <p:cNvPicPr preferRelativeResize="0"/>
          <p:nvPr/>
        </p:nvPicPr>
        <p:blipFill>
          <a:blip r:embed="rId4">
            <a:alphaModFix/>
          </a:blip>
          <a:stretch>
            <a:fillRect/>
          </a:stretch>
        </p:blipFill>
        <p:spPr>
          <a:xfrm>
            <a:off x="6467475" y="1959988"/>
            <a:ext cx="2809875" cy="766325"/>
          </a:xfrm>
          <a:prstGeom prst="rect">
            <a:avLst/>
          </a:prstGeom>
          <a:noFill/>
          <a:ln>
            <a:noFill/>
          </a:ln>
        </p:spPr>
      </p:pic>
      <p:pic>
        <p:nvPicPr>
          <p:cNvPr id="106" name="Google Shape;106;p19"/>
          <p:cNvPicPr preferRelativeResize="0"/>
          <p:nvPr/>
        </p:nvPicPr>
        <p:blipFill>
          <a:blip r:embed="rId5">
            <a:alphaModFix/>
          </a:blip>
          <a:stretch>
            <a:fillRect/>
          </a:stretch>
        </p:blipFill>
        <p:spPr>
          <a:xfrm>
            <a:off x="4188150" y="2773952"/>
            <a:ext cx="2915801" cy="1626601"/>
          </a:xfrm>
          <a:prstGeom prst="rect">
            <a:avLst/>
          </a:prstGeom>
          <a:noFill/>
          <a:ln>
            <a:noFill/>
          </a:ln>
        </p:spPr>
      </p:pic>
      <p:pic>
        <p:nvPicPr>
          <p:cNvPr id="107" name="Google Shape;107;p19"/>
          <p:cNvPicPr preferRelativeResize="0"/>
          <p:nvPr/>
        </p:nvPicPr>
        <p:blipFill>
          <a:blip r:embed="rId6">
            <a:alphaModFix/>
          </a:blip>
          <a:stretch>
            <a:fillRect/>
          </a:stretch>
        </p:blipFill>
        <p:spPr>
          <a:xfrm>
            <a:off x="6875350" y="2644248"/>
            <a:ext cx="2221026" cy="24992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0"/>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people learn: Learning styles</a:t>
            </a:r>
            <a:endParaRPr/>
          </a:p>
        </p:txBody>
      </p:sp>
      <p:sp>
        <p:nvSpPr>
          <p:cNvPr id="113" name="Google Shape;113;p20"/>
          <p:cNvSpPr txBox="1"/>
          <p:nvPr>
            <p:ph idx="1" type="body"/>
          </p:nvPr>
        </p:nvSpPr>
        <p:spPr>
          <a:xfrm>
            <a:off x="384450" y="1755300"/>
            <a:ext cx="8375100" cy="308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term </a:t>
            </a:r>
            <a:r>
              <a:rPr i="1" lang="en"/>
              <a:t>learning styles</a:t>
            </a:r>
            <a:r>
              <a:rPr lang="en"/>
              <a:t> is widely used to describe how learners gather, sift through, interpret, organize, come to conclusions about, and “store” information for further use.</a:t>
            </a:r>
            <a:endParaRPr/>
          </a:p>
          <a:p>
            <a:pPr indent="0" lvl="0" marL="0" rtl="0" algn="l">
              <a:spcBef>
                <a:spcPts val="1600"/>
              </a:spcBef>
              <a:spcAft>
                <a:spcPts val="0"/>
              </a:spcAft>
              <a:buNone/>
            </a:pPr>
            <a:r>
              <a:rPr lang="en"/>
              <a:t>4 main types:</a:t>
            </a:r>
            <a:endParaRPr/>
          </a:p>
          <a:p>
            <a:pPr indent="-342900" lvl="0" marL="457200" rtl="0" algn="l">
              <a:spcBef>
                <a:spcPts val="1600"/>
              </a:spcBef>
              <a:spcAft>
                <a:spcPts val="0"/>
              </a:spcAft>
              <a:buSzPts val="1800"/>
              <a:buChar char="●"/>
            </a:pPr>
            <a:r>
              <a:rPr lang="en"/>
              <a:t>Visual</a:t>
            </a:r>
            <a:endParaRPr/>
          </a:p>
          <a:p>
            <a:pPr indent="-342900" lvl="0" marL="457200" rtl="0" algn="l">
              <a:spcBef>
                <a:spcPts val="0"/>
              </a:spcBef>
              <a:spcAft>
                <a:spcPts val="0"/>
              </a:spcAft>
              <a:buSzPts val="1800"/>
              <a:buChar char="●"/>
            </a:pPr>
            <a:r>
              <a:rPr lang="en"/>
              <a:t>Verbal</a:t>
            </a:r>
            <a:endParaRPr/>
          </a:p>
          <a:p>
            <a:pPr indent="-342900" lvl="0" marL="457200" rtl="0" algn="l">
              <a:spcBef>
                <a:spcPts val="0"/>
              </a:spcBef>
              <a:spcAft>
                <a:spcPts val="0"/>
              </a:spcAft>
              <a:buSzPts val="1800"/>
              <a:buChar char="●"/>
            </a:pPr>
            <a:r>
              <a:rPr lang="en"/>
              <a:t>Auditory</a:t>
            </a:r>
            <a:endParaRPr/>
          </a:p>
          <a:p>
            <a:pPr indent="-342900" lvl="0" marL="457200" rtl="0" algn="l">
              <a:spcBef>
                <a:spcPts val="0"/>
              </a:spcBef>
              <a:spcAft>
                <a:spcPts val="0"/>
              </a:spcAft>
              <a:buSzPts val="1800"/>
              <a:buChar char="●"/>
            </a:pPr>
            <a:r>
              <a:rPr lang="en"/>
              <a:t>Kinesthetic</a:t>
            </a:r>
            <a:endParaRPr/>
          </a:p>
          <a:p>
            <a:pPr indent="0" lvl="0" marL="0" rtl="0" algn="l">
              <a:spcBef>
                <a:spcPts val="1600"/>
              </a:spcBef>
              <a:spcAft>
                <a:spcPts val="1600"/>
              </a:spcAft>
              <a:buNone/>
            </a:pPr>
            <a:r>
              <a:t/>
            </a:r>
            <a:endParaRPr/>
          </a:p>
        </p:txBody>
      </p:sp>
      <p:sp>
        <p:nvSpPr>
          <p:cNvPr id="114" name="Google Shape;114;p20"/>
          <p:cNvSpPr txBox="1"/>
          <p:nvPr/>
        </p:nvSpPr>
        <p:spPr>
          <a:xfrm>
            <a:off x="0" y="4838700"/>
            <a:ext cx="3981600" cy="30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https://cft.vanderbilt.edu/guides-sub-pages/learning-styles-preferences/</a:t>
            </a:r>
            <a:endParaRPr sz="900"/>
          </a:p>
        </p:txBody>
      </p:sp>
      <p:sp>
        <p:nvSpPr>
          <p:cNvPr id="115" name="Google Shape;115;p20"/>
          <p:cNvSpPr txBox="1"/>
          <p:nvPr/>
        </p:nvSpPr>
        <p:spPr>
          <a:xfrm>
            <a:off x="4514850" y="2557125"/>
            <a:ext cx="43434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FF"/>
                </a:solidFill>
                <a:latin typeface="Roboto"/>
                <a:ea typeface="Roboto"/>
                <a:cs typeface="Roboto"/>
                <a:sym typeface="Roboto"/>
              </a:rPr>
              <a:t>You can take a quiz to discover your learning styles!</a:t>
            </a:r>
            <a:endParaRPr>
              <a:solidFill>
                <a:srgbClr val="0000FF"/>
              </a:solidFill>
              <a:latin typeface="Roboto"/>
              <a:ea typeface="Roboto"/>
              <a:cs typeface="Roboto"/>
              <a:sym typeface="Roboto"/>
            </a:endParaRPr>
          </a:p>
          <a:p>
            <a:pPr indent="0" lvl="0" marL="0" rtl="0" algn="l">
              <a:spcBef>
                <a:spcPts val="0"/>
              </a:spcBef>
              <a:spcAft>
                <a:spcPts val="0"/>
              </a:spcAft>
              <a:buNone/>
            </a:pPr>
            <a:r>
              <a:rPr lang="en">
                <a:solidFill>
                  <a:srgbClr val="0000FF"/>
                </a:solidFill>
                <a:latin typeface="Roboto"/>
                <a:ea typeface="Roboto"/>
                <a:cs typeface="Roboto"/>
                <a:sym typeface="Roboto"/>
              </a:rPr>
              <a:t>https://www.webtools.ncsu.edu/learningstyles/</a:t>
            </a:r>
            <a:endParaRPr>
              <a:solidFill>
                <a:srgbClr val="0000FF"/>
              </a:solidFill>
              <a:latin typeface="Roboto"/>
              <a:ea typeface="Roboto"/>
              <a:cs typeface="Roboto"/>
              <a:sym typeface="Roboto"/>
            </a:endParaRPr>
          </a:p>
        </p:txBody>
      </p:sp>
      <p:sp>
        <p:nvSpPr>
          <p:cNvPr id="116" name="Google Shape;116;p20"/>
          <p:cNvSpPr txBox="1"/>
          <p:nvPr/>
        </p:nvSpPr>
        <p:spPr>
          <a:xfrm>
            <a:off x="2457450" y="3235763"/>
            <a:ext cx="43434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0000"/>
                </a:solidFill>
                <a:latin typeface="Roboto"/>
                <a:ea typeface="Roboto"/>
                <a:cs typeface="Roboto"/>
                <a:sym typeface="Roboto"/>
              </a:rPr>
              <a:t>We are fortunate in Astronomy because our topic is approachable for a wide range of learning styles!</a:t>
            </a:r>
            <a:endParaRPr b="1">
              <a:solidFill>
                <a:srgbClr val="FF0000"/>
              </a:solidFill>
              <a:latin typeface="Roboto"/>
              <a:ea typeface="Roboto"/>
              <a:cs typeface="Roboto"/>
              <a:sym typeface="Roboto"/>
            </a:endParaRPr>
          </a:p>
        </p:txBody>
      </p:sp>
      <p:pic>
        <p:nvPicPr>
          <p:cNvPr id="117" name="Google Shape;117;p20"/>
          <p:cNvPicPr preferRelativeResize="0"/>
          <p:nvPr/>
        </p:nvPicPr>
        <p:blipFill>
          <a:blip r:embed="rId3">
            <a:alphaModFix/>
          </a:blip>
          <a:stretch>
            <a:fillRect/>
          </a:stretch>
        </p:blipFill>
        <p:spPr>
          <a:xfrm>
            <a:off x="2457450" y="3999788"/>
            <a:ext cx="1866900" cy="1045475"/>
          </a:xfrm>
          <a:prstGeom prst="rect">
            <a:avLst/>
          </a:prstGeom>
          <a:noFill/>
          <a:ln>
            <a:noFill/>
          </a:ln>
        </p:spPr>
      </p:pic>
      <p:pic>
        <p:nvPicPr>
          <p:cNvPr id="118" name="Google Shape;118;p20"/>
          <p:cNvPicPr preferRelativeResize="0"/>
          <p:nvPr/>
        </p:nvPicPr>
        <p:blipFill>
          <a:blip r:embed="rId4">
            <a:alphaModFix/>
          </a:blip>
          <a:stretch>
            <a:fillRect/>
          </a:stretch>
        </p:blipFill>
        <p:spPr>
          <a:xfrm>
            <a:off x="4462470" y="3914425"/>
            <a:ext cx="1509700" cy="1130825"/>
          </a:xfrm>
          <a:prstGeom prst="rect">
            <a:avLst/>
          </a:prstGeom>
          <a:noFill/>
          <a:ln>
            <a:noFill/>
          </a:ln>
        </p:spPr>
      </p:pic>
      <p:pic>
        <p:nvPicPr>
          <p:cNvPr id="119" name="Google Shape;119;p20"/>
          <p:cNvPicPr preferRelativeResize="0"/>
          <p:nvPr/>
        </p:nvPicPr>
        <p:blipFill>
          <a:blip r:embed="rId5">
            <a:alphaModFix/>
          </a:blip>
          <a:stretch>
            <a:fillRect/>
          </a:stretch>
        </p:blipFill>
        <p:spPr>
          <a:xfrm>
            <a:off x="6048376" y="4090651"/>
            <a:ext cx="2180243" cy="954600"/>
          </a:xfrm>
          <a:prstGeom prst="rect">
            <a:avLst/>
          </a:prstGeom>
          <a:noFill/>
          <a:ln>
            <a:noFill/>
          </a:ln>
        </p:spPr>
      </p:pic>
      <p:pic>
        <p:nvPicPr>
          <p:cNvPr id="120" name="Google Shape;120;p20"/>
          <p:cNvPicPr preferRelativeResize="0"/>
          <p:nvPr/>
        </p:nvPicPr>
        <p:blipFill>
          <a:blip r:embed="rId6">
            <a:alphaModFix/>
          </a:blip>
          <a:stretch>
            <a:fillRect/>
          </a:stretch>
        </p:blipFill>
        <p:spPr>
          <a:xfrm>
            <a:off x="7462822" y="3235772"/>
            <a:ext cx="1681175" cy="15109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1"/>
          <p:cNvSpPr txBox="1"/>
          <p:nvPr>
            <p:ph type="title"/>
          </p:nvPr>
        </p:nvSpPr>
        <p:spPr>
          <a:xfrm>
            <a:off x="819150" y="522800"/>
            <a:ext cx="7505700" cy="954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people learn: Schemas</a:t>
            </a:r>
            <a:endParaRPr/>
          </a:p>
        </p:txBody>
      </p:sp>
      <p:sp>
        <p:nvSpPr>
          <p:cNvPr id="126" name="Google Shape;126;p21"/>
          <p:cNvSpPr txBox="1"/>
          <p:nvPr>
            <p:ph idx="1" type="body"/>
          </p:nvPr>
        </p:nvSpPr>
        <p:spPr>
          <a:xfrm>
            <a:off x="552450" y="1766800"/>
            <a:ext cx="7817400" cy="308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Schematas</a:t>
            </a:r>
            <a:r>
              <a:rPr lang="en"/>
              <a:t>, or </a:t>
            </a:r>
            <a:r>
              <a:rPr i="1" lang="en"/>
              <a:t>schemas</a:t>
            </a:r>
            <a:r>
              <a:rPr lang="en"/>
              <a:t>, in cognitive psychology, refer to the way we organize and store knowledge in long-term memory. A schema is thought to be a network of information that represents concepts, situations, events, and actions in memory. Schemas … act as a mental shortcut to help us quickly understand, interpret and react to the world.</a:t>
            </a:r>
            <a:endParaRPr/>
          </a:p>
          <a:p>
            <a:pPr indent="0" lvl="0" marL="0" rtl="0" algn="l">
              <a:spcBef>
                <a:spcPts val="1600"/>
              </a:spcBef>
              <a:spcAft>
                <a:spcPts val="0"/>
              </a:spcAft>
              <a:buNone/>
            </a:pPr>
            <a:r>
              <a:rPr lang="en"/>
              <a:t>When people are acquiring information or a new skill, their knowledge structures are more limited, less organized and have fewer connections than those of an expert (BUT… Experts find it difficult to remember what it’s like to be a novice, which is why experts are not always the best teachers!).</a:t>
            </a:r>
            <a:endParaRPr/>
          </a:p>
          <a:p>
            <a:pPr indent="0" lvl="0" marL="0" rtl="0" algn="l">
              <a:spcBef>
                <a:spcPts val="1600"/>
              </a:spcBef>
              <a:spcAft>
                <a:spcPts val="1600"/>
              </a:spcAft>
              <a:buNone/>
            </a:pPr>
            <a:r>
              <a:t/>
            </a:r>
            <a:endParaRPr/>
          </a:p>
        </p:txBody>
      </p:sp>
      <p:sp>
        <p:nvSpPr>
          <p:cNvPr id="127" name="Google Shape;127;p21"/>
          <p:cNvSpPr txBox="1"/>
          <p:nvPr/>
        </p:nvSpPr>
        <p:spPr>
          <a:xfrm>
            <a:off x="4772025" y="4850200"/>
            <a:ext cx="2962200" cy="296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Roboto"/>
                <a:ea typeface="Roboto"/>
                <a:cs typeface="Roboto"/>
                <a:sym typeface="Roboto"/>
              </a:rPr>
              <a:t>http://theelearningcoach.com/learning/schemas/</a:t>
            </a:r>
            <a:endParaRPr sz="9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